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72" r:id="rId3"/>
    <p:sldMasterId id="2147485458" r:id="rId4"/>
    <p:sldMasterId id="2147484030" r:id="rId5"/>
  </p:sldMasterIdLst>
  <p:notesMasterIdLst>
    <p:notesMasterId r:id="rId41"/>
  </p:notesMasterIdLst>
  <p:handoutMasterIdLst>
    <p:handoutMasterId r:id="rId42"/>
  </p:handoutMasterIdLst>
  <p:sldIdLst>
    <p:sldId id="406" r:id="rId6"/>
    <p:sldId id="478" r:id="rId7"/>
    <p:sldId id="480" r:id="rId8"/>
    <p:sldId id="481" r:id="rId9"/>
    <p:sldId id="482" r:id="rId10"/>
    <p:sldId id="483" r:id="rId11"/>
    <p:sldId id="484" r:id="rId12"/>
    <p:sldId id="485" r:id="rId13"/>
    <p:sldId id="446" r:id="rId14"/>
    <p:sldId id="447" r:id="rId15"/>
    <p:sldId id="448" r:id="rId16"/>
    <p:sldId id="449" r:id="rId17"/>
    <p:sldId id="450" r:id="rId18"/>
    <p:sldId id="473" r:id="rId19"/>
    <p:sldId id="452" r:id="rId20"/>
    <p:sldId id="453" r:id="rId21"/>
    <p:sldId id="474" r:id="rId22"/>
    <p:sldId id="454" r:id="rId23"/>
    <p:sldId id="476" r:id="rId24"/>
    <p:sldId id="455" r:id="rId25"/>
    <p:sldId id="457" r:id="rId26"/>
    <p:sldId id="456" r:id="rId27"/>
    <p:sldId id="458" r:id="rId28"/>
    <p:sldId id="460" r:id="rId29"/>
    <p:sldId id="479" r:id="rId30"/>
    <p:sldId id="463" r:id="rId31"/>
    <p:sldId id="461" r:id="rId32"/>
    <p:sldId id="487" r:id="rId33"/>
    <p:sldId id="464" r:id="rId34"/>
    <p:sldId id="469" r:id="rId35"/>
    <p:sldId id="486" r:id="rId36"/>
    <p:sldId id="470" r:id="rId37"/>
    <p:sldId id="488" r:id="rId38"/>
    <p:sldId id="471" r:id="rId39"/>
    <p:sldId id="472" r:id="rId40"/>
  </p:sldIdLst>
  <p:sldSz cx="9144000" cy="6858000" type="screen4x3"/>
  <p:notesSz cx="6797675" cy="9926638"/>
  <p:custDataLst>
    <p:tags r:id="rId43"/>
  </p:custDataLst>
  <p:defaultTextStyle>
    <a:defPPr>
      <a:defRPr lang="en-US"/>
    </a:defPPr>
    <a:lvl1pPr algn="l"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384">
          <p15:clr>
            <a:srgbClr val="A4A3A4"/>
          </p15:clr>
        </p15:guide>
        <p15:guide id="3" orient="horz" pos="3519">
          <p15:clr>
            <a:srgbClr val="A4A3A4"/>
          </p15:clr>
        </p15:guide>
        <p15:guide id="4" pos="2880">
          <p15:clr>
            <a:srgbClr val="A4A3A4"/>
          </p15:clr>
        </p15:guide>
        <p15:guide id="5" pos="1920">
          <p15:clr>
            <a:srgbClr val="A4A3A4"/>
          </p15:clr>
        </p15:guide>
        <p15:guide id="6" pos="960">
          <p15:clr>
            <a:srgbClr val="A4A3A4"/>
          </p15:clr>
        </p15:guide>
        <p15:guide id="7" pos="3840">
          <p15:clr>
            <a:srgbClr val="A4A3A4"/>
          </p15:clr>
        </p15:guide>
        <p15:guide id="8" pos="4800">
          <p15:clr>
            <a:srgbClr val="A4A3A4"/>
          </p15:clr>
        </p15:guide>
        <p15:guide id="9" pos="17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B71327"/>
    <a:srgbClr val="B40028"/>
    <a:srgbClr val="887662"/>
    <a:srgbClr val="D40E4B"/>
    <a:srgbClr val="CF0033"/>
    <a:srgbClr val="CC0033"/>
    <a:srgbClr val="B105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4"/>
    <p:restoredTop sz="64286" autoAdjust="0"/>
  </p:normalViewPr>
  <p:slideViewPr>
    <p:cSldViewPr>
      <p:cViewPr varScale="1">
        <p:scale>
          <a:sx n="64" d="100"/>
          <a:sy n="64" d="100"/>
        </p:scale>
        <p:origin x="1908" y="56"/>
      </p:cViewPr>
      <p:guideLst>
        <p:guide orient="horz" pos="2160"/>
        <p:guide orient="horz" pos="384"/>
        <p:guide orient="horz" pos="3519"/>
        <p:guide pos="2880"/>
        <p:guide pos="1920"/>
        <p:guide pos="960"/>
        <p:guide pos="3840"/>
        <p:guide pos="4800"/>
        <p:guide pos="171"/>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90" d="100"/>
        <a:sy n="90" d="100"/>
      </p:scale>
      <p:origin x="0" y="0"/>
    </p:cViewPr>
  </p:notesTextViewPr>
  <p:sorterViewPr>
    <p:cViewPr>
      <p:scale>
        <a:sx n="66" d="100"/>
        <a:sy n="66" d="100"/>
      </p:scale>
      <p:origin x="0" y="0"/>
    </p:cViewPr>
  </p:sorterViewPr>
  <p:notesViewPr>
    <p:cSldViewPr>
      <p:cViewPr varScale="1">
        <p:scale>
          <a:sx n="88" d="100"/>
          <a:sy n="88" d="100"/>
        </p:scale>
        <p:origin x="3688" y="19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27.xml"/><Relationship Id="rId3" Type="http://schemas.openxmlformats.org/officeDocument/2006/relationships/slide" Target="slides/slide14.xml"/><Relationship Id="rId7" Type="http://schemas.openxmlformats.org/officeDocument/2006/relationships/slide" Target="slides/slide20.xml"/><Relationship Id="rId2" Type="http://schemas.openxmlformats.org/officeDocument/2006/relationships/slide" Target="slides/slide13.xml"/><Relationship Id="rId1" Type="http://schemas.openxmlformats.org/officeDocument/2006/relationships/slide" Target="slides/slide12.xml"/><Relationship Id="rId6" Type="http://schemas.openxmlformats.org/officeDocument/2006/relationships/slide" Target="slides/slide17.xml"/><Relationship Id="rId5" Type="http://schemas.openxmlformats.org/officeDocument/2006/relationships/slide" Target="slides/slide16.xml"/><Relationship Id="rId4"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7CDE296C-03E2-4EA6-9340-DAD1EC51DE3E}" type="datetimeFigureOut">
              <a:rPr lang="nl-NL" altLang="nl-NL"/>
              <a:pPr>
                <a:defRPr/>
              </a:pPr>
              <a:t>11-5-2022</a:t>
            </a:fld>
            <a:endParaRPr lang="nl-NL" altLang="nl-NL"/>
          </a:p>
        </p:txBody>
      </p:sp>
      <p:sp>
        <p:nvSpPr>
          <p:cNvPr id="4" name="Tijdelijke aanduiding voor voettekst 3"/>
          <p:cNvSpPr>
            <a:spLocks noGrp="1"/>
          </p:cNvSpPr>
          <p:nvPr>
            <p:ph type="ftr" sz="quarter" idx="2"/>
          </p:nvPr>
        </p:nvSpPr>
        <p:spPr>
          <a:xfrm>
            <a:off x="0" y="9428163"/>
            <a:ext cx="2946400" cy="496887"/>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34" charset="-128"/>
                <a:cs typeface="+mn-cs"/>
              </a:defRPr>
            </a:lvl1pPr>
          </a:lstStyle>
          <a:p>
            <a:pPr>
              <a:defRPr/>
            </a:pPr>
            <a:endParaRPr lang="nl-NL"/>
          </a:p>
        </p:txBody>
      </p:sp>
      <p:sp>
        <p:nvSpPr>
          <p:cNvPr id="5" name="Tijdelijke aanduiding voor dianumm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3A17965-D969-4770-A2E9-9F48CD9D2367}" type="slidenum">
              <a:rPr lang="nl-NL" altLang="nl-NL"/>
              <a:pPr>
                <a:defRPr/>
              </a:pPr>
              <a:t>‹nr.›</a:t>
            </a:fld>
            <a:endParaRPr lang="nl-NL"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a:noFill/>
          </a:ln>
        </p:spPr>
        <p:txBody>
          <a:bodyPr vert="horz" wrap="square" lIns="91440" tIns="45720" rIns="91440" bIns="45720" numCol="1" anchor="t" anchorCtr="0" compatLnSpc="1">
            <a:prstTxWarp prst="textNoShape">
              <a:avLst/>
            </a:prstTxWarp>
          </a:bodyPr>
          <a:lstStyle>
            <a:lvl1pPr>
              <a:defRPr sz="1200" b="0">
                <a:latin typeface="Arial" pitchFamily="34" charset="0"/>
                <a:ea typeface="ＭＳ Ｐゴシック" pitchFamily="34" charset="-128"/>
                <a:cs typeface="+mn-cs"/>
              </a:defRPr>
            </a:lvl1pPr>
          </a:lstStyle>
          <a:p>
            <a:pPr>
              <a:defRPr/>
            </a:pPr>
            <a:endParaRPr lang="nl-NL"/>
          </a:p>
        </p:txBody>
      </p:sp>
      <p:sp>
        <p:nvSpPr>
          <p:cNvPr id="3075" name="Rectangle 3"/>
          <p:cNvSpPr>
            <a:spLocks noGrp="1" noChangeArrowheads="1"/>
          </p:cNvSpPr>
          <p:nvPr>
            <p:ph type="dt" idx="1"/>
          </p:nvPr>
        </p:nvSpPr>
        <p:spPr bwMode="auto">
          <a:xfrm>
            <a:off x="3851275" y="0"/>
            <a:ext cx="2946400" cy="496888"/>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b="0">
                <a:latin typeface="Arial" pitchFamily="34" charset="0"/>
                <a:ea typeface="ＭＳ Ｐゴシック" pitchFamily="34" charset="-128"/>
                <a:cs typeface="+mn-cs"/>
              </a:defRPr>
            </a:lvl1pPr>
          </a:lstStyle>
          <a:p>
            <a:pPr>
              <a:defRPr/>
            </a:pPr>
            <a:endParaRPr lang="nl-NL"/>
          </a:p>
        </p:txBody>
      </p:sp>
      <p:sp>
        <p:nvSpPr>
          <p:cNvPr id="717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06463" y="4714875"/>
            <a:ext cx="4984750" cy="4467225"/>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Klik om de tekststijl van het model te bewerken</a:t>
            </a:r>
          </a:p>
          <a:p>
            <a:pPr lvl="1"/>
            <a:r>
              <a:rPr lang="en-US" noProof="0"/>
              <a:t>Tweede niveau</a:t>
            </a:r>
          </a:p>
          <a:p>
            <a:pPr lvl="2"/>
            <a:r>
              <a:rPr lang="en-US" noProof="0"/>
              <a:t>Derde niveau</a:t>
            </a:r>
          </a:p>
          <a:p>
            <a:pPr lvl="3"/>
            <a:r>
              <a:rPr lang="en-US" noProof="0"/>
              <a:t>Vierde niveau</a:t>
            </a:r>
          </a:p>
          <a:p>
            <a:pPr lvl="4"/>
            <a:r>
              <a:rPr lang="en-US" noProof="0"/>
              <a:t>Vijfde niveau</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a:noFill/>
          </a:ln>
        </p:spPr>
        <p:txBody>
          <a:bodyPr vert="horz" wrap="square" lIns="91440" tIns="45720" rIns="91440" bIns="45720" numCol="1" anchor="b" anchorCtr="0" compatLnSpc="1">
            <a:prstTxWarp prst="textNoShape">
              <a:avLst/>
            </a:prstTxWarp>
          </a:bodyPr>
          <a:lstStyle>
            <a:lvl1pPr>
              <a:defRPr sz="1200" b="0">
                <a:latin typeface="Arial" pitchFamily="34" charset="0"/>
                <a:ea typeface="ＭＳ Ｐゴシック" pitchFamily="34" charset="-128"/>
                <a:cs typeface="+mn-cs"/>
              </a:defRPr>
            </a:lvl1pPr>
          </a:lstStyle>
          <a:p>
            <a:pPr>
              <a:defRPr/>
            </a:pPr>
            <a:endParaRPr lang="nl-NL"/>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b="0"/>
            </a:lvl1pPr>
          </a:lstStyle>
          <a:p>
            <a:pPr>
              <a:defRPr/>
            </a:pPr>
            <a:fld id="{167031BB-6F60-42C3-88C0-47B1B27AEA4C}" type="slidenum">
              <a:rPr lang="en-US" altLang="nl-NL"/>
              <a:pPr>
                <a:defRPr/>
              </a:pPr>
              <a:t>‹nr.›</a:t>
            </a:fld>
            <a:endParaRPr lang="en-US"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p:cNvSpPr>
            <a:spLocks noGrp="1" noRot="1" noChangeAspect="1" noTextEdit="1"/>
          </p:cNvSpPr>
          <p:nvPr>
            <p:ph type="sldImg"/>
          </p:nvPr>
        </p:nvSpPr>
        <p:spPr>
          <a:ln/>
        </p:spPr>
      </p:sp>
      <p:sp>
        <p:nvSpPr>
          <p:cNvPr id="1024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latin typeface="Arial" panose="020B0604020202020204" pitchFamily="34" charset="0"/>
            </a:endParaRPr>
          </a:p>
        </p:txBody>
      </p:sp>
      <p:sp>
        <p:nvSpPr>
          <p:cNvPr id="1024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F0B00207-8EFF-49E8-927B-9208753AFBF2}" type="slidenum">
              <a:rPr lang="en-US" altLang="nl-NL" sz="1200" b="0" smtClean="0"/>
              <a:pPr/>
              <a:t>1</a:t>
            </a:fld>
            <a:endParaRPr lang="en-US" altLang="nl-NL" sz="1200"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7E0B3811-5E8C-4A16-95CB-83D6EF34C869}" type="slidenum">
              <a:rPr lang="en-US" smtClean="0"/>
              <a:pPr>
                <a:defRPr/>
              </a:pPr>
              <a:t>16</a:t>
            </a:fld>
            <a:endParaRPr lang="en-US"/>
          </a:p>
        </p:txBody>
      </p:sp>
    </p:spTree>
    <p:extLst>
      <p:ext uri="{BB962C8B-B14F-4D97-AF65-F5344CB8AC3E}">
        <p14:creationId xmlns:p14="http://schemas.microsoft.com/office/powerpoint/2010/main" val="1612724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7E0B3811-5E8C-4A16-95CB-83D6EF34C869}" type="slidenum">
              <a:rPr lang="en-US" smtClean="0"/>
              <a:pPr>
                <a:defRPr/>
              </a:pPr>
              <a:t>17</a:t>
            </a:fld>
            <a:endParaRPr lang="en-US"/>
          </a:p>
        </p:txBody>
      </p:sp>
    </p:spTree>
    <p:extLst>
      <p:ext uri="{BB962C8B-B14F-4D97-AF65-F5344CB8AC3E}">
        <p14:creationId xmlns:p14="http://schemas.microsoft.com/office/powerpoint/2010/main" val="840158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lnSpc>
                <a:spcPct val="90000"/>
              </a:lnSpc>
              <a:buFont typeface="Arial" panose="020B0604020202020204" pitchFamily="34" charset="0"/>
              <a:buChar char="•"/>
            </a:pPr>
            <a:endParaRPr lang="en-US" sz="1200" dirty="0">
              <a:solidFill>
                <a:srgbClr val="000000"/>
              </a:solidFill>
            </a:endParaRPr>
          </a:p>
          <a:p>
            <a:endParaRPr lang="nl-NL" dirty="0"/>
          </a:p>
        </p:txBody>
      </p:sp>
      <p:sp>
        <p:nvSpPr>
          <p:cNvPr id="4" name="Tijdelijke aanduiding voor dianummer 3"/>
          <p:cNvSpPr>
            <a:spLocks noGrp="1"/>
          </p:cNvSpPr>
          <p:nvPr>
            <p:ph type="sldNum" sz="quarter" idx="10"/>
          </p:nvPr>
        </p:nvSpPr>
        <p:spPr/>
        <p:txBody>
          <a:bodyPr/>
          <a:lstStyle/>
          <a:p>
            <a:pPr>
              <a:defRPr/>
            </a:pPr>
            <a:fld id="{7E0B3811-5E8C-4A16-95CB-83D6EF34C869}" type="slidenum">
              <a:rPr lang="en-US" smtClean="0"/>
              <a:pPr>
                <a:defRPr/>
              </a:pPr>
              <a:t>18</a:t>
            </a:fld>
            <a:endParaRPr lang="en-US"/>
          </a:p>
        </p:txBody>
      </p:sp>
    </p:spTree>
    <p:extLst>
      <p:ext uri="{BB962C8B-B14F-4D97-AF65-F5344CB8AC3E}">
        <p14:creationId xmlns:p14="http://schemas.microsoft.com/office/powerpoint/2010/main" val="283904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lnSpc>
                <a:spcPct val="90000"/>
              </a:lnSpc>
              <a:buFont typeface="Arial" panose="020B0604020202020204" pitchFamily="34" charset="0"/>
              <a:buChar char="•"/>
            </a:pPr>
            <a:endParaRPr lang="en-US" sz="1200" dirty="0">
              <a:solidFill>
                <a:srgbClr val="000000"/>
              </a:solidFill>
            </a:endParaRPr>
          </a:p>
          <a:p>
            <a:endParaRPr lang="nl-NL" dirty="0"/>
          </a:p>
        </p:txBody>
      </p:sp>
      <p:sp>
        <p:nvSpPr>
          <p:cNvPr id="4" name="Tijdelijke aanduiding voor dianummer 3"/>
          <p:cNvSpPr>
            <a:spLocks noGrp="1"/>
          </p:cNvSpPr>
          <p:nvPr>
            <p:ph type="sldNum" sz="quarter" idx="10"/>
          </p:nvPr>
        </p:nvSpPr>
        <p:spPr/>
        <p:txBody>
          <a:bodyPr/>
          <a:lstStyle/>
          <a:p>
            <a:pPr>
              <a:defRPr/>
            </a:pPr>
            <a:fld id="{7E0B3811-5E8C-4A16-95CB-83D6EF34C869}" type="slidenum">
              <a:rPr lang="en-US" smtClean="0"/>
              <a:pPr>
                <a:defRPr/>
              </a:pPr>
              <a:t>19</a:t>
            </a:fld>
            <a:endParaRPr lang="en-US"/>
          </a:p>
        </p:txBody>
      </p:sp>
    </p:spTree>
    <p:extLst>
      <p:ext uri="{BB962C8B-B14F-4D97-AF65-F5344CB8AC3E}">
        <p14:creationId xmlns:p14="http://schemas.microsoft.com/office/powerpoint/2010/main" val="3706488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7E0B3811-5E8C-4A16-95CB-83D6EF34C869}" type="slidenum">
              <a:rPr lang="en-US" smtClean="0"/>
              <a:pPr>
                <a:defRPr/>
              </a:pPr>
              <a:t>20</a:t>
            </a:fld>
            <a:endParaRPr lang="en-US"/>
          </a:p>
        </p:txBody>
      </p:sp>
    </p:spTree>
    <p:extLst>
      <p:ext uri="{BB962C8B-B14F-4D97-AF65-F5344CB8AC3E}">
        <p14:creationId xmlns:p14="http://schemas.microsoft.com/office/powerpoint/2010/main" val="4198751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Nodig: iets te drinken, iets te eten, liefst in verschillende consistenties (brood, koek, yoghurt o.i.d.) en (liefst wat grote) marshmallows.</a:t>
            </a:r>
          </a:p>
          <a:p>
            <a:r>
              <a:rPr lang="nl-NL" dirty="0"/>
              <a:t>Opdracht: neem een slok water en probeer de verschillende slikfasen te voelen, doe hetzelfde met de vaste voeding. Noteer voor jezelf wat en of je de verschillende fasen kunt herkennen. Wanneer heb je er nog controle over en wanneer gaat het ‘vanzelf’?  Bespreek in tweetallen wat  je ervaringen zijn en bedenk met elkaar wat makkelijker of moeilijker gaat. </a:t>
            </a:r>
          </a:p>
          <a:p>
            <a:endParaRPr lang="nl-NL" dirty="0"/>
          </a:p>
          <a:p>
            <a:r>
              <a:rPr lang="nl-NL" dirty="0"/>
              <a:t>Opdracht: iedereen krijgt 1 (of meer, afhankelijk van de grootte) marshmallows. Stop ze in je mond, zodat je mondholte vrijwel volledig is opgevuld &gt; niet kauwen en niet wegslikken! Probeer vervolgens een slikbeweging te maken, terwijl de marshmallows nog in de mondholte zitten. Lukt dat? Hoe voelt dat? Wat er gebeurt is dat vooral de tongbeweging in de transportfase tegengehouden wordt, waardoor slikken een stuk moeilijker wordt. Mogelijk voel je daardoor ook dat je strottenhoofd niet makkelijk omhoog komt &gt; afsluiting door strottenklepje is dan niet goed mogelijk &gt; kans op verslikken.</a:t>
            </a:r>
          </a:p>
          <a:p>
            <a:r>
              <a:rPr lang="nl-NL" dirty="0"/>
              <a:t>Nu mag je kauwen en ‘gewoon’ slikken’.</a:t>
            </a:r>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21</a:t>
            </a:fld>
            <a:endParaRPr lang="en-US" altLang="nl-NL"/>
          </a:p>
        </p:txBody>
      </p:sp>
    </p:spTree>
    <p:extLst>
      <p:ext uri="{BB962C8B-B14F-4D97-AF65-F5344CB8AC3E}">
        <p14:creationId xmlns:p14="http://schemas.microsoft.com/office/powerpoint/2010/main" val="550977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gaat helaas niet altijd vanzelf.</a:t>
            </a:r>
          </a:p>
          <a:p>
            <a:r>
              <a:rPr lang="nl-NL" dirty="0"/>
              <a:t>Opdracht: bedenk in twee- of drietallen wat er in de verschillende fasen van het slikken mis zou kunnen gaan en wat daarvan de oorzaak zou kunnen zijn.</a:t>
            </a:r>
          </a:p>
          <a:p>
            <a:endParaRPr lang="nl-NL" dirty="0"/>
          </a:p>
          <a:p>
            <a:endParaRPr lang="nl-NL" sz="1200" dirty="0">
              <a:latin typeface="Arial" panose="020B0604020202020204" pitchFamily="34" charset="0"/>
              <a:cs typeface="Arial" panose="020B0604020202020204" pitchFamily="34" charset="0"/>
            </a:endParaRPr>
          </a:p>
          <a:p>
            <a:pPr marL="0" indent="0">
              <a:lnSpc>
                <a:spcPct val="80000"/>
              </a:lnSpc>
              <a:buClrTx/>
              <a:buFont typeface="Wingdings" panose="05000000000000000000" pitchFamily="2" charset="2"/>
              <a:buNone/>
            </a:pPr>
            <a:endParaRPr lang="nl-NL" dirty="0">
              <a:latin typeface="Arial" panose="020B0604020202020204" pitchFamily="34" charset="0"/>
            </a:endParaRPr>
          </a:p>
          <a:p>
            <a:endParaRPr lang="nl-NL" dirty="0"/>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22</a:t>
            </a:fld>
            <a:endParaRPr lang="en-US" altLang="nl-NL"/>
          </a:p>
        </p:txBody>
      </p:sp>
    </p:spTree>
    <p:extLst>
      <p:ext uri="{BB962C8B-B14F-4D97-AF65-F5344CB8AC3E}">
        <p14:creationId xmlns:p14="http://schemas.microsoft.com/office/powerpoint/2010/main" val="2422179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Plenair bespreken van de ideeën uit de opdracht bij de vorige dia. Hieronder een aantal mogelijke problemen</a:t>
            </a:r>
            <a:r>
              <a:rPr lang="nl-NL" baseline="0" dirty="0"/>
              <a:t> in de verschillende fasen. </a:t>
            </a:r>
            <a:endParaRPr lang="nl-NL" dirty="0"/>
          </a:p>
          <a:p>
            <a:r>
              <a:rPr lang="nl-NL" sz="1400" b="1" dirty="0">
                <a:latin typeface="Arial" panose="020B0604020202020204" pitchFamily="34" charset="0"/>
                <a:cs typeface="Arial" panose="020B0604020202020204" pitchFamily="34" charset="0"/>
              </a:rPr>
              <a:t>1. Voorbereidende fase:</a:t>
            </a:r>
            <a:r>
              <a:rPr lang="nl-NL" sz="1400" b="1" baseline="0" dirty="0">
                <a:latin typeface="Arial" panose="020B0604020202020204" pitchFamily="34" charset="0"/>
                <a:cs typeface="Arial" panose="020B0604020202020204" pitchFamily="34" charset="0"/>
              </a:rPr>
              <a:t> </a:t>
            </a:r>
            <a:r>
              <a:rPr lang="nl-NL" sz="1200" b="0" baseline="0" dirty="0">
                <a:latin typeface="Arial" panose="020B0604020202020204" pitchFamily="34" charset="0"/>
                <a:cs typeface="Arial" panose="020B0604020202020204" pitchFamily="34" charset="0"/>
              </a:rPr>
              <a:t>m</a:t>
            </a:r>
            <a:r>
              <a:rPr lang="nl-NL" sz="1200" dirty="0">
                <a:latin typeface="Arial" panose="020B0604020202020204" pitchFamily="34" charset="0"/>
                <a:cs typeface="Arial" panose="020B0604020202020204" pitchFamily="34" charset="0"/>
              </a:rPr>
              <a:t>oeite met lipsluiting, afhappen, kauwen, tongbeweging, verminderd gevoel in de mond. </a:t>
            </a:r>
          </a:p>
          <a:p>
            <a:r>
              <a:rPr lang="nl-NL" sz="1400" b="1" dirty="0">
                <a:latin typeface="Arial" panose="020B0604020202020204" pitchFamily="34" charset="0"/>
                <a:cs typeface="Arial" panose="020B0604020202020204" pitchFamily="34" charset="0"/>
              </a:rPr>
              <a:t>2. Orale transportfase:</a:t>
            </a:r>
            <a:r>
              <a:rPr lang="nl-NL" sz="1400" b="1" baseline="0" dirty="0">
                <a:latin typeface="Arial" panose="020B0604020202020204" pitchFamily="34" charset="0"/>
                <a:cs typeface="Arial" panose="020B0604020202020204" pitchFamily="34" charset="0"/>
              </a:rPr>
              <a:t> </a:t>
            </a:r>
            <a:r>
              <a:rPr lang="nl-NL" sz="1200" b="0" baseline="0" dirty="0">
                <a:latin typeface="Arial" panose="020B0604020202020204" pitchFamily="34" charset="0"/>
                <a:cs typeface="Arial" panose="020B0604020202020204" pitchFamily="34" charset="0"/>
              </a:rPr>
              <a:t>t</a:t>
            </a:r>
            <a:r>
              <a:rPr lang="nl-NL" sz="1200" dirty="0">
                <a:latin typeface="Arial" panose="020B0604020202020204" pitchFamily="34" charset="0"/>
                <a:cs typeface="Arial" panose="020B0604020202020204" pitchFamily="34" charset="0"/>
              </a:rPr>
              <a:t>ong golft niet naar achteren, onvoldoende kracht, slikinzet komt niet of te laat. </a:t>
            </a:r>
          </a:p>
          <a:p>
            <a:r>
              <a:rPr lang="nl-NL" sz="1400" b="1" dirty="0">
                <a:latin typeface="Arial" panose="020B0604020202020204" pitchFamily="34" charset="0"/>
                <a:cs typeface="Arial" panose="020B0604020202020204" pitchFamily="34" charset="0"/>
              </a:rPr>
              <a:t>3. Faryngeale fase:</a:t>
            </a:r>
            <a:r>
              <a:rPr lang="nl-NL" sz="1400" b="1" baseline="0" dirty="0">
                <a:latin typeface="Arial" panose="020B0604020202020204" pitchFamily="34" charset="0"/>
                <a:cs typeface="Arial" panose="020B0604020202020204" pitchFamily="34" charset="0"/>
              </a:rPr>
              <a:t> </a:t>
            </a:r>
            <a:r>
              <a:rPr lang="nl-NL" sz="1400" b="0" baseline="0" dirty="0">
                <a:latin typeface="Arial" panose="020B0604020202020204" pitchFamily="34" charset="0"/>
                <a:cs typeface="Arial" panose="020B0604020202020204" pitchFamily="34" charset="0"/>
              </a:rPr>
              <a:t>n</a:t>
            </a:r>
            <a:r>
              <a:rPr lang="nl-NL" sz="1200" dirty="0">
                <a:latin typeface="Arial" panose="020B0604020202020204" pitchFamily="34" charset="0"/>
                <a:cs typeface="Arial" panose="020B0604020202020204" pitchFamily="34" charset="0"/>
              </a:rPr>
              <a:t>eusweg sluit niet af, strottenhoofd komt niet goed omhoog, luchtweg niet goed afgesloten. </a:t>
            </a:r>
          </a:p>
          <a:p>
            <a:r>
              <a:rPr lang="nl-NL" sz="1400" b="1" dirty="0">
                <a:latin typeface="Arial" panose="020B0604020202020204" pitchFamily="34" charset="0"/>
                <a:cs typeface="Arial" panose="020B0604020202020204" pitchFamily="34" charset="0"/>
              </a:rPr>
              <a:t>4. Oesofageale fase:</a:t>
            </a:r>
            <a:r>
              <a:rPr lang="nl-NL" sz="1400" b="1" baseline="0" dirty="0">
                <a:latin typeface="Arial" panose="020B0604020202020204" pitchFamily="34" charset="0"/>
                <a:cs typeface="Arial" panose="020B0604020202020204" pitchFamily="34" charset="0"/>
              </a:rPr>
              <a:t> </a:t>
            </a:r>
            <a:r>
              <a:rPr lang="nl-NL" sz="1400" b="0" baseline="0" dirty="0">
                <a:latin typeface="Arial" panose="020B0604020202020204" pitchFamily="34" charset="0"/>
                <a:cs typeface="Arial" panose="020B0604020202020204" pitchFamily="34" charset="0"/>
              </a:rPr>
              <a:t>e</a:t>
            </a:r>
            <a:r>
              <a:rPr lang="nl-NL" sz="1200" b="0" dirty="0">
                <a:latin typeface="Arial" panose="020B0604020202020204" pitchFamily="34" charset="0"/>
                <a:cs typeface="Arial" panose="020B0604020202020204" pitchFamily="34" charset="0"/>
              </a:rPr>
              <a:t>i</a:t>
            </a:r>
            <a:r>
              <a:rPr lang="nl-NL" sz="1200" dirty="0">
                <a:latin typeface="Arial" panose="020B0604020202020204" pitchFamily="34" charset="0"/>
                <a:cs typeface="Arial" panose="020B0604020202020204" pitchFamily="34" charset="0"/>
              </a:rPr>
              <a:t>genlijk ‘passageproblemen’, reflux, slokdarmmond opent niet goed. </a:t>
            </a:r>
          </a:p>
          <a:p>
            <a:endParaRPr lang="nl-NL" dirty="0"/>
          </a:p>
          <a:p>
            <a:r>
              <a:rPr lang="nl-NL" dirty="0"/>
              <a:t>We verslikken ons allemaal wel eens en meestal is dat een gevolg van te snel eten of drinken of bijvoorbeeld op het moment van slikken in de lach schieten of afgeleid worden. Dan spreek je nog niet van een slikstoornis gelukkig. Als er sprake is van terugkerende en langdurige moeite om voeding te verwerken, zoals hier benoemd, dan hebben we het over een slikstoornis.</a:t>
            </a:r>
          </a:p>
          <a:p>
            <a:endParaRPr lang="nl-NL" sz="1200" dirty="0">
              <a:latin typeface="Arial" panose="020B0604020202020204" pitchFamily="34" charset="0"/>
              <a:cs typeface="Arial" panose="020B0604020202020204" pitchFamily="34" charset="0"/>
            </a:endParaRPr>
          </a:p>
          <a:p>
            <a:r>
              <a:rPr lang="nl-NL" sz="1200" dirty="0">
                <a:latin typeface="Arial" panose="020B0604020202020204" pitchFamily="34" charset="0"/>
                <a:cs typeface="Arial" panose="020B0604020202020204" pitchFamily="34" charset="0"/>
              </a:rPr>
              <a:t>Mogelijke oorzaken van slikstoornissen:</a:t>
            </a:r>
          </a:p>
          <a:p>
            <a:pPr marL="457200" lvl="0" indent="-457200">
              <a:lnSpc>
                <a:spcPct val="80000"/>
              </a:lnSpc>
              <a:buClrTx/>
              <a:buFont typeface="Wingdings" panose="05000000000000000000" pitchFamily="2" charset="2"/>
              <a:buChar char="§"/>
            </a:pPr>
            <a:r>
              <a:rPr lang="nl-NL" dirty="0">
                <a:latin typeface="Arial" panose="020B0604020202020204" pitchFamily="34" charset="0"/>
              </a:rPr>
              <a:t>Neurologische aandoeningen, bijv. een beroerte waardoor spieren verlamd kunnen raken, ook</a:t>
            </a:r>
            <a:r>
              <a:rPr lang="nl-NL" baseline="0" dirty="0">
                <a:latin typeface="Arial" panose="020B0604020202020204" pitchFamily="34" charset="0"/>
              </a:rPr>
              <a:t> in de mond.</a:t>
            </a:r>
            <a:r>
              <a:rPr lang="nl-NL" dirty="0">
                <a:latin typeface="Arial" panose="020B0604020202020204" pitchFamily="34" charset="0"/>
              </a:rPr>
              <a:t> </a:t>
            </a:r>
          </a:p>
          <a:p>
            <a:pPr marL="457200" lvl="0" indent="-457200">
              <a:lnSpc>
                <a:spcPct val="80000"/>
              </a:lnSpc>
              <a:buClrTx/>
              <a:buFont typeface="Wingdings" panose="05000000000000000000" pitchFamily="2" charset="2"/>
              <a:buChar char="§"/>
            </a:pPr>
            <a:r>
              <a:rPr lang="nl-NL" dirty="0">
                <a:latin typeface="Arial" panose="020B0604020202020204" pitchFamily="34" charset="0"/>
              </a:rPr>
              <a:t>Andere ‘neurodegeneratieve’ aandoeningen, zoals ziekte van Parkinson, Huntington, ALS of MS: ook bij deze aandoeningen is</a:t>
            </a:r>
            <a:r>
              <a:rPr lang="nl-NL" baseline="0" dirty="0">
                <a:latin typeface="Arial" panose="020B0604020202020204" pitchFamily="34" charset="0"/>
              </a:rPr>
              <a:t> de werking van de spieren aangetast doordat zenuwprikkels niet goed worden doorgegeven; dat heeft ook gevolgen voor het slikken.</a:t>
            </a:r>
            <a:endParaRPr lang="nl-NL" dirty="0">
              <a:latin typeface="Arial" panose="020B0604020202020204" pitchFamily="34" charset="0"/>
            </a:endParaRPr>
          </a:p>
          <a:p>
            <a:pPr marL="457200" indent="-457200">
              <a:lnSpc>
                <a:spcPct val="80000"/>
              </a:lnSpc>
              <a:buClrTx/>
              <a:buFont typeface="Wingdings" panose="05000000000000000000" pitchFamily="2" charset="2"/>
              <a:buChar char="§"/>
            </a:pPr>
            <a:r>
              <a:rPr lang="nl-NL" dirty="0">
                <a:latin typeface="Arial" panose="020B0604020202020204" pitchFamily="34" charset="0"/>
              </a:rPr>
              <a:t>Oncologische problemen, vooral hoofd- en halstumoren: deze</a:t>
            </a:r>
            <a:r>
              <a:rPr lang="nl-NL" baseline="0" dirty="0">
                <a:latin typeface="Arial" panose="020B0604020202020204" pitchFamily="34" charset="0"/>
              </a:rPr>
              <a:t> tumoren kunnen druk uitoefen op zenuwen die spieren aansturen die nodig zijn voor het slikken; ook chirurgisch verwijderen van tumoren in dit gebied kan slikklachten geven.</a:t>
            </a:r>
            <a:endParaRPr lang="nl-NL" dirty="0">
              <a:latin typeface="Arial" panose="020B0604020202020204" pitchFamily="34" charset="0"/>
            </a:endParaRPr>
          </a:p>
          <a:p>
            <a:pPr marL="457200" indent="-457200">
              <a:lnSpc>
                <a:spcPct val="80000"/>
              </a:lnSpc>
              <a:buClrTx/>
              <a:buFont typeface="Wingdings" panose="05000000000000000000" pitchFamily="2" charset="2"/>
              <a:buChar char="§"/>
            </a:pPr>
            <a:r>
              <a:rPr lang="nl-NL" dirty="0">
                <a:latin typeface="Arial" panose="020B0604020202020204" pitchFamily="34" charset="0"/>
              </a:rPr>
              <a:t>Spierziekten, bijv. myotone dystrofie: hierbij raken spieren sneller vermoeid of zijn verzwakt, waardoor</a:t>
            </a:r>
            <a:r>
              <a:rPr lang="nl-NL" baseline="0" dirty="0">
                <a:latin typeface="Arial" panose="020B0604020202020204" pitchFamily="34" charset="0"/>
              </a:rPr>
              <a:t> slikken niet goed gaat.</a:t>
            </a:r>
            <a:endParaRPr lang="nl-NL" dirty="0">
              <a:latin typeface="Arial" panose="020B0604020202020204" pitchFamily="34" charset="0"/>
            </a:endParaRPr>
          </a:p>
          <a:p>
            <a:pPr marL="457200" indent="-457200">
              <a:lnSpc>
                <a:spcPct val="80000"/>
              </a:lnSpc>
              <a:buClrTx/>
              <a:buFont typeface="Wingdings" panose="05000000000000000000" pitchFamily="2" charset="2"/>
              <a:buChar char="§"/>
            </a:pPr>
            <a:r>
              <a:rPr lang="nl-NL" dirty="0">
                <a:latin typeface="Arial" panose="020B0604020202020204" pitchFamily="34" charset="0"/>
              </a:rPr>
              <a:t>Ouderdom: ook normale veroudering geeft spierzwakte,  afname van reactiesnelheid van spieren,</a:t>
            </a:r>
            <a:r>
              <a:rPr lang="nl-NL" baseline="0" dirty="0">
                <a:latin typeface="Arial" panose="020B0604020202020204" pitchFamily="34" charset="0"/>
              </a:rPr>
              <a:t> soms ook vermindering van smaak en geur, waardoor eten minder lekker wordt. Dat is echter niet echt een slikstoornis, omdat het dan misschien wel trager of wat moeizamer gaat, maar nog wel lukt. </a:t>
            </a:r>
            <a:endParaRPr lang="nl-NL" dirty="0">
              <a:latin typeface="Arial" panose="020B0604020202020204" pitchFamily="34" charset="0"/>
            </a:endParaRPr>
          </a:p>
          <a:p>
            <a:pPr marL="457200" indent="-457200">
              <a:lnSpc>
                <a:spcPct val="80000"/>
              </a:lnSpc>
              <a:buClrTx/>
              <a:buFont typeface="Wingdings" panose="05000000000000000000" pitchFamily="2" charset="2"/>
              <a:buChar char="§"/>
            </a:pPr>
            <a:r>
              <a:rPr lang="nl-NL" dirty="0">
                <a:latin typeface="Arial" panose="020B0604020202020204" pitchFamily="34" charset="0"/>
              </a:rPr>
              <a:t>Conditionele problemen: vaak bij chronische aandoeningen</a:t>
            </a:r>
            <a:r>
              <a:rPr lang="nl-NL" baseline="0" dirty="0">
                <a:latin typeface="Arial" panose="020B0604020202020204" pitchFamily="34" charset="0"/>
              </a:rPr>
              <a:t> of</a:t>
            </a:r>
            <a:r>
              <a:rPr lang="nl-NL" dirty="0">
                <a:latin typeface="Arial" panose="020B0604020202020204" pitchFamily="34" charset="0"/>
              </a:rPr>
              <a:t> na een operatie</a:t>
            </a:r>
            <a:r>
              <a:rPr lang="nl-NL" baseline="0" dirty="0">
                <a:latin typeface="Arial" panose="020B0604020202020204" pitchFamily="34" charset="0"/>
              </a:rPr>
              <a:t>. Als je weinig conditie hebt, gaat eten en drinken ook moeizamer. </a:t>
            </a:r>
            <a:endParaRPr lang="nl-NL" dirty="0">
              <a:latin typeface="Arial" panose="020B0604020202020204" pitchFamily="34" charset="0"/>
            </a:endParaRPr>
          </a:p>
          <a:p>
            <a:pPr marL="457200" indent="-457200">
              <a:lnSpc>
                <a:spcPct val="80000"/>
              </a:lnSpc>
              <a:buClrTx/>
              <a:buFont typeface="Wingdings" panose="05000000000000000000" pitchFamily="2" charset="2"/>
              <a:buChar char="§"/>
            </a:pPr>
            <a:r>
              <a:rPr lang="nl-NL" dirty="0">
                <a:latin typeface="Arial" panose="020B0604020202020204" pitchFamily="34" charset="0"/>
              </a:rPr>
              <a:t>Bijwerking van sommige medicijnen,</a:t>
            </a:r>
            <a:r>
              <a:rPr lang="nl-NL" baseline="0" dirty="0">
                <a:latin typeface="Arial" panose="020B0604020202020204" pitchFamily="34" charset="0"/>
              </a:rPr>
              <a:t> </a:t>
            </a:r>
            <a:r>
              <a:rPr lang="nl-NL" dirty="0">
                <a:latin typeface="Arial" panose="020B0604020202020204" pitchFamily="34" charset="0"/>
              </a:rPr>
              <a:t>zoals minder spierkracht, droge mond.</a:t>
            </a:r>
          </a:p>
          <a:p>
            <a:pPr marL="457200" marR="0" lvl="0" indent="-457200" algn="l" defTabSz="914400" rtl="0" eaLnBrk="0" fontAlgn="base" latinLnBrk="0" hangingPunct="0">
              <a:lnSpc>
                <a:spcPct val="80000"/>
              </a:lnSpc>
              <a:spcBef>
                <a:spcPct val="30000"/>
              </a:spcBef>
              <a:spcAft>
                <a:spcPct val="0"/>
              </a:spcAft>
              <a:buClrTx/>
              <a:buSzTx/>
              <a:buFont typeface="Wingdings" panose="05000000000000000000" pitchFamily="2" charset="2"/>
              <a:buChar char="§"/>
              <a:tabLst/>
              <a:defRPr/>
            </a:pPr>
            <a:r>
              <a:rPr lang="nl-NL" dirty="0">
                <a:latin typeface="Arial" panose="020B0604020202020204" pitchFamily="34" charset="0"/>
              </a:rPr>
              <a:t>En dus ook dementie: de</a:t>
            </a:r>
            <a:r>
              <a:rPr lang="nl-NL" baseline="0" dirty="0">
                <a:latin typeface="Arial" panose="020B0604020202020204" pitchFamily="34" charset="0"/>
              </a:rPr>
              <a:t> specifieke slikproblemen die we daarbij kunnen tegenkomen komen later aan bod.</a:t>
            </a:r>
            <a:endParaRPr lang="nl-NL" dirty="0">
              <a:latin typeface="Arial" panose="020B0604020202020204" pitchFamily="34" charset="0"/>
            </a:endParaRPr>
          </a:p>
          <a:p>
            <a:endParaRPr lang="nl-NL" dirty="0"/>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23</a:t>
            </a:fld>
            <a:endParaRPr lang="en-US" altLang="nl-NL"/>
          </a:p>
        </p:txBody>
      </p:sp>
    </p:spTree>
    <p:extLst>
      <p:ext uri="{BB962C8B-B14F-4D97-AF65-F5344CB8AC3E}">
        <p14:creationId xmlns:p14="http://schemas.microsoft.com/office/powerpoint/2010/main" val="3567914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deze animatie is het verschil te zien tussen normaal slikken en wat er gebeurt als het misgaat (het gaat vooral om de</a:t>
            </a:r>
            <a:r>
              <a:rPr lang="nl-NL" baseline="0" dirty="0"/>
              <a:t> eerste 2 minuten; filmpje duurt in totaal 3.30 minuten</a:t>
            </a:r>
            <a:r>
              <a:rPr lang="nl-NL" dirty="0"/>
              <a:t>).</a:t>
            </a:r>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24</a:t>
            </a:fld>
            <a:endParaRPr lang="en-US" altLang="nl-NL"/>
          </a:p>
        </p:txBody>
      </p:sp>
    </p:spTree>
    <p:extLst>
      <p:ext uri="{BB962C8B-B14F-4D97-AF65-F5344CB8AC3E}">
        <p14:creationId xmlns:p14="http://schemas.microsoft.com/office/powerpoint/2010/main" val="759826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Bespreek met de deelnemers wat zij denken dat mogelijke gevolgen kunnen zijn van verslikken of slikstoornissen in het algemeen. Wat zou daarvan de impact kunnen zijn op het leven van de persoon met slikstoornissen?</a:t>
            </a:r>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25</a:t>
            </a:fld>
            <a:endParaRPr lang="en-US" altLang="nl-NL"/>
          </a:p>
        </p:txBody>
      </p:sp>
    </p:spTree>
    <p:extLst>
      <p:ext uri="{BB962C8B-B14F-4D97-AF65-F5344CB8AC3E}">
        <p14:creationId xmlns:p14="http://schemas.microsoft.com/office/powerpoint/2010/main" val="8463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Filmpje (ca. 1.30 minuut) waarin door (Engelstalige) studenten in een rollenspel een eetsituatie wordt nagespeeld: eerst hoe het niet moet, daarna hoe het beter zou kunnen. De tweede scene is zeker beter, maar er is nog best iets op aan te merken. </a:t>
            </a:r>
          </a:p>
          <a:p>
            <a:endParaRPr lang="nl-NL" dirty="0"/>
          </a:p>
          <a:p>
            <a:r>
              <a:rPr lang="nl-NL" dirty="0"/>
              <a:t>Opwarmer: De deelnemers krijgen zes stellingen voorgelegd; op die manier wordt geïnventariseerd hoe de deelnemers denken over begeleiden van eten en drinken in het algemeen en wat meer specifiek bij dementerenden. Trek een denkbeeldige lijn door de ruimte en gebruik deze als ‘schaal’ met aan het ene uiteinde ‘eens’ en het andere uiteinde ‘oneens’. Alle ruimte ertussen kan natuurlijk ook benut worden als iemand het ergens ‘een beetje’  mee eens of oneens is. Vraag na iedere stelling aan een willekeurige deelnemer om zijn positie op de lijn kort toe te lichten (zie voorbeelden voor vragen). </a:t>
            </a:r>
          </a:p>
          <a:p>
            <a:endParaRPr lang="nl-NL" dirty="0"/>
          </a:p>
          <a:p>
            <a:r>
              <a:rPr lang="nl-NL" dirty="0"/>
              <a:t>Stellingen (voor het gemak apart op een dia, zodat de stelling ook te lezen is):</a:t>
            </a:r>
          </a:p>
          <a:p>
            <a:r>
              <a:rPr lang="nl-NL" dirty="0"/>
              <a:t>Als algemene inventarisatie:</a:t>
            </a:r>
          </a:p>
          <a:p>
            <a:pPr marL="171450" indent="-171450">
              <a:buFontTx/>
              <a:buChar char="-"/>
            </a:pPr>
            <a:r>
              <a:rPr lang="nl-NL" dirty="0"/>
              <a:t>Ik heb ervaring in het begeleiden van mensen bij de maaltijd. (mogelijke vragen: in welke context? Wel of niet dementerend?)</a:t>
            </a:r>
          </a:p>
          <a:p>
            <a:pPr marL="171450" indent="-171450">
              <a:buFontTx/>
              <a:buChar char="-"/>
            </a:pPr>
            <a:r>
              <a:rPr lang="nl-NL" dirty="0"/>
              <a:t>ik weet hoe het slikken ‘technisch’ verloopt. (leg uit dat voor wie het niet weet, het aan bod komt; voor wie het wel weet: zie het als een opfrismoment)</a:t>
            </a:r>
          </a:p>
          <a:p>
            <a:pPr marL="0" indent="0">
              <a:buFontTx/>
              <a:buNone/>
            </a:pPr>
            <a:r>
              <a:rPr lang="nl-NL" dirty="0"/>
              <a:t>Wat meer prikkelende stellingen:</a:t>
            </a:r>
          </a:p>
          <a:p>
            <a:pPr marL="171450" lvl="0" indent="-171450">
              <a:buFontTx/>
              <a:buChar char="-"/>
            </a:pPr>
            <a:r>
              <a:rPr lang="nl-NL" dirty="0"/>
              <a:t>Er is geen verschil in het begeleiden van eten en drinken tussen dementerenden of ouderen zonder dementie. (bij eens’: kun je toelichten waarom je dat vindt? Bij ‘oneens’: wat is dan een verschil?)</a:t>
            </a:r>
          </a:p>
          <a:p>
            <a:pPr marL="171450" lvl="0" indent="-171450">
              <a:buFontTx/>
              <a:buChar char="-"/>
            </a:pPr>
            <a:r>
              <a:rPr lang="nl-NL" dirty="0"/>
              <a:t>Ik vind het begeleiden van de maaltijd vooral een taak voor mantelzorgers, want die kennen de bewoner het best. (vraag om toelichting)</a:t>
            </a:r>
          </a:p>
          <a:p>
            <a:pPr marL="171450" lvl="0" indent="-171450">
              <a:buFontTx/>
              <a:buChar char="-"/>
            </a:pPr>
            <a:r>
              <a:rPr lang="nl-NL" dirty="0"/>
              <a:t>Ik weet wat ik moet doen als eten of drinken niet goed gaat.; denk aan verslikken, knoeien, wegduwen, etc. (vraag voorbeelden)</a:t>
            </a:r>
          </a:p>
          <a:p>
            <a:pPr marL="171450" lvl="0" indent="-171450">
              <a:buFontTx/>
              <a:buChar char="-"/>
            </a:pPr>
            <a:r>
              <a:rPr lang="nl-NL" dirty="0"/>
              <a:t>Als iemand niet wil eten, is dat zijn of haar goed recht; ik zal niet aandringen. (vragen naar toelichting en gedachten over consequenties van niet eten)</a:t>
            </a:r>
          </a:p>
          <a:p>
            <a:pPr marL="171450" lvl="0" indent="-171450">
              <a:buFontTx/>
              <a:buChar char="-"/>
            </a:pPr>
            <a:endParaRPr lang="nl-NL" dirty="0"/>
          </a:p>
          <a:p>
            <a:pPr marL="171450" lvl="0" indent="-171450">
              <a:buFontTx/>
              <a:buChar char="-"/>
            </a:pPr>
            <a:endParaRPr lang="nl-NL" dirty="0"/>
          </a:p>
          <a:p>
            <a:pPr marL="171450" indent="-171450">
              <a:buFontTx/>
              <a:buChar char="-"/>
            </a:pPr>
            <a:endParaRPr lang="nl-NL" dirty="0"/>
          </a:p>
          <a:p>
            <a:endParaRPr lang="nl-NL" dirty="0"/>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2</a:t>
            </a:fld>
            <a:endParaRPr lang="en-US" altLang="nl-NL"/>
          </a:p>
        </p:txBody>
      </p:sp>
    </p:spTree>
    <p:extLst>
      <p:ext uri="{BB962C8B-B14F-4D97-AF65-F5344CB8AC3E}">
        <p14:creationId xmlns:p14="http://schemas.microsoft.com/office/powerpoint/2010/main" val="3097670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Ondervoeding en</a:t>
            </a:r>
            <a:r>
              <a:rPr lang="nl-NL" baseline="0" dirty="0"/>
              <a:t> uitdroging zijn waarschijnlijk goed voor te stellen: als je moeilijk slikt, eet en drink je vanzelf minder. Door een slikstoornis slik je minder vaak en dat betekent dat de tong en de slijmvliezen minder vaak ‘schoon geslikt’ worden. Daardoor krijgen bacteriën de kans om te groeien en dat veroorzaakt geur en aanslag op de tong. </a:t>
            </a:r>
          </a:p>
          <a:p>
            <a:r>
              <a:rPr lang="nl-NL" baseline="0" dirty="0"/>
              <a:t>Bij sociale gevolgen kun je denken aan niet meer met anderen kunnen of willen eten, vanwege de slikproblemen, dus ook niet meer uit eten gaan. Het is dan voorstelbaar dat dit ook emotionele gevolgen heeft. Mensen schamen zich voor het hoesten of knoeien als eten of drinken niet goed gaat en raken daardoor soms ook geïsoleerd. </a:t>
            </a:r>
          </a:p>
          <a:p>
            <a:r>
              <a:rPr lang="nl-NL" baseline="0" dirty="0"/>
              <a:t>Risico op inademen van voeding en vocht wordt aspiratie genoemd en kan een longontsteking tot gevolg hebben (aspiratiepneumonie): omdat er ‘vreemd’ materiaal in de longen terechtkomt, reageert het lichaam met een ontstekingsreactie. Als iemand al verzwakt is, kan zo’n aspiratiepneumonie zelfs leiden tot overlijden. </a:t>
            </a:r>
            <a:endParaRPr lang="nl-NL" dirty="0"/>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26</a:t>
            </a:fld>
            <a:endParaRPr lang="en-US" altLang="nl-NL"/>
          </a:p>
        </p:txBody>
      </p:sp>
    </p:spTree>
    <p:extLst>
      <p:ext uri="{BB962C8B-B14F-4D97-AF65-F5344CB8AC3E}">
        <p14:creationId xmlns:p14="http://schemas.microsoft.com/office/powerpoint/2010/main" val="500353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signalen die je op deze dia ziet, kunnen wijzen op een (beginnende) slikstoornis. Als je een of meerdere van deze signalen regelmatig waarneemt bij iemand, is het belangrijk om daar aandacht aan te besteden door het te bespreken met de persoon in kwestie en na te gaan wat er mis gaat. Bij twijfel is het belangrijk de signalen te melden bij de huisarts of specialist ouderengeneeskunde. Zij kunnen zonodig een logopedist inschakelen om het slikken te observeren en te onderzoeken en eventueel te behandelen. Daarnaast kan de logopedist adviezen geven over hoe het slikken zo veilig mogelijk kan verlopen om nare gevolgen te voorkomen (zoals besproken bij de vorige dia). Bij mensen met dementie kunnen nog andere problemen een rol spelen</a:t>
            </a:r>
            <a:r>
              <a:rPr lang="nl-NL" baseline="0" dirty="0"/>
              <a:t> (zie de volgende dia).</a:t>
            </a:r>
          </a:p>
          <a:p>
            <a:r>
              <a:rPr lang="nl-NL" baseline="0" dirty="0"/>
              <a:t>Een ergo- en fysiotherapeut kunnen adviseren over bijvoorbeeld een goede zithouding, aangepast bestek of andere hulpmiddelen om eten en drinken makkelijker te maken. </a:t>
            </a:r>
          </a:p>
          <a:p>
            <a:r>
              <a:rPr lang="nl-NL" baseline="0" dirty="0"/>
              <a:t>Het kan natuurlijk altijd gebeuren dat iemand zich verslikt waar je bij bent. Wat zou je dan kunnen doen?</a:t>
            </a:r>
          </a:p>
          <a:p>
            <a:endParaRPr lang="nl-NL" dirty="0"/>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27</a:t>
            </a:fld>
            <a:endParaRPr lang="en-US" altLang="nl-NL"/>
          </a:p>
        </p:txBody>
      </p:sp>
    </p:spTree>
    <p:extLst>
      <p:ext uri="{BB962C8B-B14F-4D97-AF65-F5344CB8AC3E}">
        <p14:creationId xmlns:p14="http://schemas.microsoft.com/office/powerpoint/2010/main" val="3665704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verslikken in vloeistof is het volgende belangrijk:</a:t>
            </a:r>
          </a:p>
          <a:p>
            <a:pPr marL="171450" indent="-171450">
              <a:buClrTx/>
              <a:buFont typeface="Arial" panose="020B0604020202020204" pitchFamily="34" charset="0"/>
              <a:buChar char="•"/>
            </a:pPr>
            <a:r>
              <a:rPr lang="nl-NL" dirty="0"/>
              <a:t>voorover laten buigen</a:t>
            </a:r>
          </a:p>
          <a:p>
            <a:pPr marL="171450" indent="-171450">
              <a:buClrTx/>
              <a:buFont typeface="Arial" panose="020B0604020202020204" pitchFamily="34" charset="0"/>
              <a:buChar char="•"/>
            </a:pPr>
            <a:r>
              <a:rPr lang="nl-NL" dirty="0"/>
              <a:t>door de neus laten inademen</a:t>
            </a:r>
          </a:p>
          <a:p>
            <a:pPr marL="171450" indent="-171450">
              <a:buClrTx/>
              <a:buFont typeface="Arial" panose="020B0604020202020204" pitchFamily="34" charset="0"/>
              <a:buChar char="•"/>
            </a:pPr>
            <a:r>
              <a:rPr lang="nl-NL" dirty="0"/>
              <a:t>stimuleer doorhoesten (verbale ‘aanmoediging’)</a:t>
            </a:r>
          </a:p>
          <a:p>
            <a:pPr marL="171450" indent="-171450">
              <a:buClrTx/>
              <a:buFont typeface="Arial" panose="020B0604020202020204" pitchFamily="34" charset="0"/>
              <a:buChar char="•"/>
            </a:pPr>
            <a:r>
              <a:rPr lang="nl-NL" dirty="0"/>
              <a:t>uit laten hoesten</a:t>
            </a:r>
          </a:p>
          <a:p>
            <a:pPr marL="171450" indent="-171450">
              <a:buClrTx/>
              <a:buFont typeface="Arial" panose="020B0604020202020204" pitchFamily="34" charset="0"/>
              <a:buChar char="•"/>
            </a:pPr>
            <a:r>
              <a:rPr lang="nl-NL" dirty="0"/>
              <a:t>Heimlich-greep </a:t>
            </a:r>
            <a:r>
              <a:rPr lang="nl-NL" b="1" dirty="0"/>
              <a:t>NIET</a:t>
            </a:r>
            <a:r>
              <a:rPr lang="nl-NL" dirty="0"/>
              <a:t> toepassen</a:t>
            </a:r>
          </a:p>
          <a:p>
            <a:r>
              <a:rPr lang="nl-NL" dirty="0"/>
              <a:t>Eventueel uitzuigen van de keelholte.</a:t>
            </a:r>
            <a:r>
              <a:rPr lang="nl-NL" baseline="0" dirty="0"/>
              <a:t> </a:t>
            </a:r>
            <a:r>
              <a:rPr lang="nl-NL" dirty="0"/>
              <a:t> Dien, indien mogelijk, zuurstof toe.</a:t>
            </a:r>
          </a:p>
          <a:p>
            <a:r>
              <a:rPr lang="nl-NL" dirty="0"/>
              <a:t>Let op:</a:t>
            </a:r>
            <a:r>
              <a:rPr lang="nl-NL" baseline="0" dirty="0"/>
              <a:t> </a:t>
            </a:r>
            <a:r>
              <a:rPr lang="nl-NL" dirty="0"/>
              <a:t>Ga NIET tussen de schouders slaan als iemand zich verslikt in drinken. Het slaan onderbreekt het hoestritme en dat is niet goed.</a:t>
            </a:r>
          </a:p>
          <a:p>
            <a:r>
              <a:rPr lang="nl-NL" dirty="0"/>
              <a:t>Geef géén slokje water na het verslikken: dit maakt het alleen maar erger. De hoestprikkel kan dan weer uitgelokt worden.</a:t>
            </a:r>
          </a:p>
          <a:p>
            <a:endParaRPr lang="nl-NL" dirty="0"/>
          </a:p>
          <a:p>
            <a:r>
              <a:rPr lang="nl-NL" dirty="0"/>
              <a:t>Bij verslikken in voeding is het iets anders:</a:t>
            </a:r>
          </a:p>
          <a:p>
            <a:r>
              <a:rPr lang="nl-NL" dirty="0"/>
              <a:t>Reinig mond en keelholte door</a:t>
            </a:r>
            <a:r>
              <a:rPr lang="nl-NL" baseline="0" dirty="0"/>
              <a:t> met de vingers de voedselbrok te verwijderen. </a:t>
            </a:r>
            <a:endParaRPr lang="nl-NL" dirty="0"/>
          </a:p>
          <a:p>
            <a:r>
              <a:rPr lang="nl-NL" dirty="0"/>
              <a:t>Als de persoon niet (effectief) hoest en bij bewustzijn is:</a:t>
            </a:r>
            <a:r>
              <a:rPr lang="nl-NL" baseline="0" dirty="0"/>
              <a:t> g</a:t>
            </a:r>
            <a:r>
              <a:rPr lang="nl-NL" dirty="0"/>
              <a:t>eef 5 slagen op de rug tussen de schouderbladen: 1) ga aan de zijkant iets achter de cliënt staan, 2) ondersteun de borstkas met één hand en laat de persoon voorover buigen, en 3) geef met de hiel van de hand snel na elkaar 5 slagen tussen de schouderbladen.</a:t>
            </a:r>
            <a:r>
              <a:rPr lang="nl-NL" baseline="0" dirty="0"/>
              <a:t> </a:t>
            </a:r>
            <a:r>
              <a:rPr lang="nl-NL" dirty="0"/>
              <a:t>Controleer of de slagen de luchtwegbelemmering hebben opgeheven.</a:t>
            </a:r>
          </a:p>
          <a:p>
            <a:r>
              <a:rPr lang="nl-NL" dirty="0"/>
              <a:t>Hebben de slagen hun werk niet gedaan, voer dan 5 keer buikstoten (Heimlichmanoeuvre) uit: Ga achter de persoon staan en sla de armen om het bovenste deel van de buik.</a:t>
            </a:r>
            <a:r>
              <a:rPr lang="nl-NL" baseline="0" dirty="0"/>
              <a:t> </a:t>
            </a:r>
            <a:r>
              <a:rPr lang="nl-NL" dirty="0"/>
              <a:t>Laat de persoon voorover leunen.</a:t>
            </a:r>
            <a:r>
              <a:rPr lang="nl-NL" baseline="0" dirty="0"/>
              <a:t> </a:t>
            </a:r>
            <a:r>
              <a:rPr lang="nl-NL" dirty="0"/>
              <a:t>Maak een vuist en plaats deze op het bovenste deel van de buik.</a:t>
            </a:r>
            <a:r>
              <a:rPr lang="nl-NL" baseline="0" dirty="0"/>
              <a:t> </a:t>
            </a:r>
            <a:r>
              <a:rPr lang="nl-NL" dirty="0"/>
              <a:t>Pak de vuist met de andere hand en trek met de hand de vuist met een snelle beweging naar je toe en naar boven.</a:t>
            </a:r>
          </a:p>
          <a:p>
            <a:r>
              <a:rPr lang="nl-NL" dirty="0"/>
              <a:t>Herhaal dit 4 keer.</a:t>
            </a:r>
          </a:p>
          <a:p>
            <a:r>
              <a:rPr lang="nl-NL" dirty="0"/>
              <a:t>Als de luchtwegbelemmering nog steeds bestaat: blijf de rugslagen en de buikstoten met elkaar afwisselen.</a:t>
            </a:r>
          </a:p>
          <a:p>
            <a:r>
              <a:rPr lang="nl-NL" dirty="0"/>
              <a:t>Als de persoon het bewustzijn verliest: start reanimatie.</a:t>
            </a:r>
          </a:p>
          <a:p>
            <a:r>
              <a:rPr lang="nl-NL" dirty="0"/>
              <a:t> </a:t>
            </a:r>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28</a:t>
            </a:fld>
            <a:endParaRPr lang="en-US" altLang="nl-NL"/>
          </a:p>
        </p:txBody>
      </p:sp>
    </p:spTree>
    <p:extLst>
      <p:ext uri="{BB962C8B-B14F-4D97-AF65-F5344CB8AC3E}">
        <p14:creationId xmlns:p14="http://schemas.microsoft.com/office/powerpoint/2010/main" val="3550356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a:t>
            </a:r>
            <a:r>
              <a:rPr lang="nl-NL" baseline="0" dirty="0"/>
              <a:t> problemen komen vooral voor bij mensen met dementie. Dit lijkt niet echt een slikstoornis zoals we eerder hebben beschreven, maar geeft wel degelijk problemen die gevolgen kunnen hebben voor de algehele voedingstoestand van iemand met dementie. </a:t>
            </a:r>
          </a:p>
          <a:p>
            <a:endParaRPr lang="nl-NL" dirty="0"/>
          </a:p>
          <a:p>
            <a:r>
              <a:rPr lang="nl-NL" dirty="0"/>
              <a:t>Opdracht (nodig: per groep een A3 vel of flap) (ca. 10 minuten): maak groepen van 3 personen en geef ze een A3 of flap met 3 stiften of pennen. Verdeel het vel in drie vlakken: een vak ‘niet willen’, een vak ‘niet kunnen’ en een vak ‘niet snappen’. Laat de groepsleden zodanig aan tafel zitten dat ze alle drie een vak op het papier voor zich hebben en kunnen beschrijven. Ieder groepslid schrijft in het vak dat hij voor zich heeft wat hij denkt dat er aan mogelijke oplossingen kunnen zijn bij bijv. ‘niet willen eten’. Als ieder groepslid zijn ideeën heeft genoteerd, wordt het vel gedraaid, zodat iedereen een ander vak voor zich heeft. Ieder groepslid vult vervolgens de ideeën van zijn voorganger aan met eigen gedachten. Vervolgens wordt het vel nog een keer doorgedraaid en vult iedereen het laatste vak aan. Op die manier hebben alle groepsleden input geleverd aan het bedenken wat er aan interventiemogelijkheden zijn als iemand met dementie niet wil of kan eten of het niet meer snapt. </a:t>
            </a:r>
          </a:p>
          <a:p>
            <a:r>
              <a:rPr lang="nl-NL" dirty="0"/>
              <a:t>Laat tenslotte ieder groepje de verzamelde ideeën delen met de hele groep.</a:t>
            </a:r>
          </a:p>
          <a:p>
            <a:endParaRPr lang="nl-NL" dirty="0"/>
          </a:p>
          <a:p>
            <a:r>
              <a:rPr lang="nl-NL" dirty="0"/>
              <a:t>Voorbeelden van mogelijkheden bij </a:t>
            </a:r>
            <a:r>
              <a:rPr lang="nl-NL" b="1" dirty="0"/>
              <a:t>niet kunnen</a:t>
            </a:r>
            <a:r>
              <a:rPr lang="nl-NL"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baseline="0" dirty="0"/>
              <a:t>Iemand met dementie kan natuurlijk ook een kauw- of slikstoornis hebben als gevolg van een van de oorzaken die we eerder hebben benoemd. In dat geval is het belangrijk om een logopedist in te schakelen, die het probleem kan onderzoeken, zonodig behandelen en in ieder geval adviezen kan geven. Gebitsproblemen kunnen het eten van vaste voeding zo lastig maken, dat iemand om die reden eten gaat afweren. Aanpassen van de voedingsconsistentie kan dan een optie zijn, zonodig in overleg met een diëtist.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baseline="0" dirty="0"/>
              <a:t>Ook een verkeerde houding, denk aan in elkaar gekropen of voorovergebogen, kan invloed hebben op het kunnen eten en drinken. Het is daardoor fysiek lastig om eten goed naar de mond te brengen en effectief en veilig te kunnen eten of drinken. Zorgen voor een betere houding, eventueel in overleg met een ergo- of fysiotherapeut, kan verbetering geven.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baseline="0" dirty="0"/>
              <a:t>Daarnaast kan het zijn dat iemand niet kan eten, omdat er lichamelijke of psychische problemen zijn. Dan is het zinvol om na te gaan wat daarvan de oorzaak is, eventueel in overleg met de familie of de arts. Als de omgeving te onrustig is, er te weinig tijd genomen wordt, zijn dat aandachtspunten om aan te passen.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dirty="0"/>
          </a:p>
          <a:p>
            <a:r>
              <a:rPr lang="nl-NL" baseline="0" dirty="0"/>
              <a:t>Voorbeelden van mogelijkheden bij </a:t>
            </a:r>
            <a:r>
              <a:rPr lang="nl-NL" b="1" baseline="0" dirty="0"/>
              <a:t>niet willen</a:t>
            </a:r>
            <a:r>
              <a:rPr lang="nl-NL" b="0" baseline="0" dirty="0"/>
              <a:t>:</a:t>
            </a:r>
          </a:p>
          <a:p>
            <a:r>
              <a:rPr lang="nl-NL" dirty="0">
                <a:latin typeface="Arial" panose="020B0604020202020204" pitchFamily="34" charset="0"/>
              </a:rPr>
              <a:t>Verminderde eetlust of het eten wordt niet lekker gevonden: nagaan of er een lichamelijke oorzaak is</a:t>
            </a:r>
            <a:r>
              <a:rPr lang="nl-NL" baseline="0" dirty="0">
                <a:latin typeface="Arial" panose="020B0604020202020204" pitchFamily="34" charset="0"/>
              </a:rPr>
              <a:t> en nagaan of die te behandelen is. Als het eten niet lekker wordt gevonden: uitzoeken wat iemand graag eet, welke temperatuur als prettig wordt ervaren, </a:t>
            </a:r>
            <a:r>
              <a:rPr lang="nl-NL" dirty="0">
                <a:latin typeface="Arial" panose="020B0604020202020204" pitchFamily="34" charset="0"/>
              </a:rPr>
              <a:t> </a:t>
            </a:r>
          </a:p>
          <a:p>
            <a:r>
              <a:rPr lang="nl-NL" dirty="0">
                <a:latin typeface="Arial" panose="020B0604020202020204" pitchFamily="34" charset="0"/>
              </a:rPr>
              <a:t>Als</a:t>
            </a:r>
            <a:r>
              <a:rPr lang="nl-NL" baseline="0" dirty="0">
                <a:latin typeface="Arial" panose="020B0604020202020204" pitchFamily="34" charset="0"/>
              </a:rPr>
              <a:t> iemand</a:t>
            </a:r>
            <a:r>
              <a:rPr lang="nl-NL" dirty="0">
                <a:latin typeface="Arial" panose="020B0604020202020204" pitchFamily="34" charset="0"/>
              </a:rPr>
              <a:t> niet geholpen wil worden,</a:t>
            </a:r>
            <a:r>
              <a:rPr lang="nl-NL" baseline="0" dirty="0">
                <a:latin typeface="Arial" panose="020B0604020202020204" pitchFamily="34" charset="0"/>
              </a:rPr>
              <a:t> kan dat te maken hebben gevoelens van schaamte of onveiligheid, of iemand wil het graag zelf blijven doen. Laat iemand dan zoveel mogelijk zelf eten en blijf</a:t>
            </a:r>
            <a:r>
              <a:rPr lang="nl-NL" sz="1200" b="0" i="0" kern="1200" dirty="0">
                <a:solidFill>
                  <a:schemeClr val="tx1"/>
                </a:solidFill>
                <a:effectLst/>
                <a:latin typeface="Arial" charset="0"/>
                <a:ea typeface="MS PGothic" panose="020B0600070205080204" pitchFamily="34" charset="-128"/>
                <a:cs typeface="MS PGothic" charset="0"/>
              </a:rPr>
              <a:t> communiceren met de bewoner, zowel verbaal als</a:t>
            </a:r>
            <a:br>
              <a:rPr lang="nl-NL" sz="1200" b="0" i="0" kern="1200" dirty="0">
                <a:solidFill>
                  <a:schemeClr val="tx1"/>
                </a:solidFill>
                <a:effectLst/>
                <a:latin typeface="Arial" charset="0"/>
                <a:ea typeface="MS PGothic" panose="020B0600070205080204" pitchFamily="34" charset="-128"/>
                <a:cs typeface="MS PGothic" charset="0"/>
              </a:rPr>
            </a:br>
            <a:r>
              <a:rPr lang="nl-NL" sz="1200" b="0" i="0" kern="1200" dirty="0">
                <a:solidFill>
                  <a:schemeClr val="tx1"/>
                </a:solidFill>
                <a:effectLst/>
                <a:latin typeface="Arial" charset="0"/>
                <a:ea typeface="MS PGothic" panose="020B0600070205080204" pitchFamily="34" charset="-128"/>
                <a:cs typeface="MS PGothic" charset="0"/>
              </a:rPr>
              <a:t>non-verbaal,</a:t>
            </a:r>
            <a:r>
              <a:rPr lang="nl-NL" sz="1200" b="0" i="0" kern="1200" baseline="0" dirty="0">
                <a:solidFill>
                  <a:schemeClr val="tx1"/>
                </a:solidFill>
                <a:effectLst/>
                <a:latin typeface="Arial" charset="0"/>
                <a:ea typeface="MS PGothic" panose="020B0600070205080204" pitchFamily="34" charset="-128"/>
                <a:cs typeface="MS PGothic" charset="0"/>
              </a:rPr>
              <a:t> g</a:t>
            </a:r>
            <a:r>
              <a:rPr lang="nl-NL" sz="1200" b="0" i="0" kern="1200" dirty="0">
                <a:solidFill>
                  <a:schemeClr val="tx1"/>
                </a:solidFill>
                <a:effectLst/>
                <a:latin typeface="Arial" charset="0"/>
                <a:ea typeface="MS PGothic" panose="020B0600070205080204" pitchFamily="34" charset="-128"/>
                <a:cs typeface="MS PGothic" charset="0"/>
              </a:rPr>
              <a:t>eef aanwijzingen bij het eten</a:t>
            </a:r>
            <a:r>
              <a:rPr lang="nl-NL" sz="1200" b="0" i="0" kern="1200" baseline="0" dirty="0">
                <a:solidFill>
                  <a:schemeClr val="tx1"/>
                </a:solidFill>
                <a:effectLst/>
                <a:latin typeface="Arial" charset="0"/>
                <a:ea typeface="MS PGothic" panose="020B0600070205080204" pitchFamily="34" charset="-128"/>
                <a:cs typeface="MS PGothic" charset="0"/>
              </a:rPr>
              <a:t> en spoor de bewoner aan om nog een hap of een slok te nemen. Regelmatig aanraken kan ook een positieve stimulans geven om te eten.</a:t>
            </a:r>
            <a:br>
              <a:rPr lang="nl-NL" sz="1200" b="0" i="0" kern="1200" dirty="0">
                <a:solidFill>
                  <a:schemeClr val="tx1"/>
                </a:solidFill>
                <a:effectLst/>
                <a:latin typeface="Arial" charset="0"/>
                <a:ea typeface="MS PGothic" panose="020B0600070205080204" pitchFamily="34" charset="-128"/>
                <a:cs typeface="MS PGothic" charset="0"/>
              </a:rPr>
            </a:br>
            <a:endParaRPr lang="nl-NL" dirty="0">
              <a:latin typeface="Arial" panose="020B0604020202020204" pitchFamily="34" charset="0"/>
            </a:endParaRPr>
          </a:p>
          <a:p>
            <a:r>
              <a:rPr lang="nl-NL" dirty="0">
                <a:latin typeface="Arial" panose="020B0604020202020204" pitchFamily="34" charset="0"/>
              </a:rPr>
              <a:t>Voorbeelden van mogelijkheden bij </a:t>
            </a:r>
            <a:r>
              <a:rPr lang="nl-NL" b="1" dirty="0">
                <a:latin typeface="Arial" panose="020B0604020202020204" pitchFamily="34" charset="0"/>
              </a:rPr>
              <a:t>niet snappen</a:t>
            </a:r>
            <a:r>
              <a:rPr lang="nl-NL" b="0" dirty="0">
                <a:latin typeface="Arial" panose="020B0604020202020204" pitchFamily="34" charset="0"/>
              </a:rPr>
              <a:t>:</a:t>
            </a:r>
          </a:p>
          <a:p>
            <a:r>
              <a:rPr lang="nl-NL" dirty="0">
                <a:latin typeface="Arial" panose="020B0604020202020204" pitchFamily="34" charset="0"/>
              </a:rPr>
              <a:t>Verminderde smaak en of reuk; niet herkennen van eten ; niet herkennen van honger of dorst; zorgverlener als een vreemde zien; aanwijzingen niet begrijpen. </a:t>
            </a:r>
            <a:r>
              <a:rPr lang="nl-NL" dirty="0"/>
              <a:t>Een aantal van deze oorzaken kan ook voorkomen bij normale veroudering, zoals verminderde smaak of reuk.</a:t>
            </a:r>
            <a:r>
              <a:rPr lang="nl-NL" baseline="0" dirty="0"/>
              <a:t> Dat heeft bij iemand met dementie mogelijk een grotere impact omdat het herkennen van eten, honger en dorst ook al een probleem kan zijn. Als je iets niet goed proeft of ruikt, nodigt dat ook niet uit om te gaan eten. </a:t>
            </a:r>
          </a:p>
          <a:p>
            <a:r>
              <a:rPr lang="nl-NL" baseline="0" dirty="0"/>
              <a:t>In een verder gevorderd stadium van de dementie kan het zijn dat de zorgverlener als vreemde wordt gezien waardoor iemand zich niet veilig voelt en om die reden niet geholpen wil worden of het eten niet vertrouwt. De achteruitgang in het begrijpen van taal in het algemeen kan zorgen voor het niet begrijpen van aanwijzingen. Help dan de bewoner door het voor te doen of samen de lepel te pakken en naar de mond te brengen (‘</a:t>
            </a:r>
            <a:r>
              <a:rPr lang="nl-NL" baseline="0" dirty="0" err="1"/>
              <a:t>fuhren</a:t>
            </a:r>
            <a:r>
              <a:rPr lang="nl-NL" baseline="0" dirty="0"/>
              <a:t>’). </a:t>
            </a:r>
          </a:p>
          <a:p>
            <a:endParaRPr lang="nl-NL" dirty="0"/>
          </a:p>
          <a:p>
            <a:endParaRPr lang="nl-NL" dirty="0">
              <a:latin typeface="Arial" panose="020B0604020202020204" pitchFamily="34" charset="0"/>
            </a:endParaRPr>
          </a:p>
          <a:p>
            <a:endParaRPr lang="nl-NL" dirty="0">
              <a:latin typeface="Arial" panose="020B0604020202020204" pitchFamily="34" charset="0"/>
            </a:endParaRPr>
          </a:p>
          <a:p>
            <a:endParaRPr lang="nl-NL" baseline="0" dirty="0"/>
          </a:p>
        </p:txBody>
      </p:sp>
      <p:sp>
        <p:nvSpPr>
          <p:cNvPr id="4" name="Tijdelijke aanduiding voor dianummer 3"/>
          <p:cNvSpPr>
            <a:spLocks noGrp="1"/>
          </p:cNvSpPr>
          <p:nvPr>
            <p:ph type="sldNum" sz="quarter" idx="10"/>
          </p:nvPr>
        </p:nvSpPr>
        <p:spPr/>
        <p:txBody>
          <a:bodyPr/>
          <a:lstStyle/>
          <a:p>
            <a:pPr>
              <a:defRPr/>
            </a:pPr>
            <a:fld id="{7E0B3811-5E8C-4A16-95CB-83D6EF34C869}" type="slidenum">
              <a:rPr lang="en-US" smtClean="0"/>
              <a:pPr>
                <a:defRPr/>
              </a:pPr>
              <a:t>29</a:t>
            </a:fld>
            <a:endParaRPr lang="en-US"/>
          </a:p>
        </p:txBody>
      </p:sp>
    </p:spTree>
    <p:extLst>
      <p:ext uri="{BB962C8B-B14F-4D97-AF65-F5344CB8AC3E}">
        <p14:creationId xmlns:p14="http://schemas.microsoft.com/office/powerpoint/2010/main" val="1653585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7E0B3811-5E8C-4A16-95CB-83D6EF34C869}" type="slidenum">
              <a:rPr lang="en-US" smtClean="0"/>
              <a:pPr>
                <a:defRPr/>
              </a:pPr>
              <a:t>30</a:t>
            </a:fld>
            <a:endParaRPr lang="en-US"/>
          </a:p>
        </p:txBody>
      </p:sp>
    </p:spTree>
    <p:extLst>
      <p:ext uri="{BB962C8B-B14F-4D97-AF65-F5344CB8AC3E}">
        <p14:creationId xmlns:p14="http://schemas.microsoft.com/office/powerpoint/2010/main" val="1899278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Met ‘de automatische piloot’ wordt bijvoorbeeld het automatisme bedoeld om af te happen als een lepel op de onderlip geplaatst wordt.</a:t>
            </a:r>
            <a:endParaRPr lang="nl-NL" dirty="0"/>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31</a:t>
            </a:fld>
            <a:endParaRPr lang="en-US" altLang="nl-NL"/>
          </a:p>
        </p:txBody>
      </p:sp>
    </p:spTree>
    <p:extLst>
      <p:ext uri="{BB962C8B-B14F-4D97-AF65-F5344CB8AC3E}">
        <p14:creationId xmlns:p14="http://schemas.microsoft.com/office/powerpoint/2010/main" val="1532217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32</a:t>
            </a:fld>
            <a:endParaRPr lang="en-US" altLang="nl-NL"/>
          </a:p>
        </p:txBody>
      </p:sp>
    </p:spTree>
    <p:extLst>
      <p:ext uri="{BB962C8B-B14F-4D97-AF65-F5344CB8AC3E}">
        <p14:creationId xmlns:p14="http://schemas.microsoft.com/office/powerpoint/2010/main" val="1744139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Als er tijd is, zouden de stellingen waarmee begonnen werd nog een keer herhaald kunnen worden om na te gaan of er deelnemers van mening zijn veranderd. </a:t>
            </a:r>
          </a:p>
          <a:p>
            <a:endParaRPr lang="nl-NL" dirty="0"/>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33</a:t>
            </a:fld>
            <a:endParaRPr lang="en-US" altLang="nl-NL"/>
          </a:p>
        </p:txBody>
      </p:sp>
    </p:spTree>
    <p:extLst>
      <p:ext uri="{BB962C8B-B14F-4D97-AF65-F5344CB8AC3E}">
        <p14:creationId xmlns:p14="http://schemas.microsoft.com/office/powerpoint/2010/main" val="3501366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C6C689BD-C4E3-4666-A2D8-D2C309C06B08}" type="slidenum">
              <a:rPr lang="en-US" smtClean="0"/>
              <a:pPr>
                <a:defRPr/>
              </a:pPr>
              <a:t>34</a:t>
            </a:fld>
            <a:endParaRPr lang="en-US" dirty="0"/>
          </a:p>
        </p:txBody>
      </p:sp>
    </p:spTree>
    <p:extLst>
      <p:ext uri="{BB962C8B-B14F-4D97-AF65-F5344CB8AC3E}">
        <p14:creationId xmlns:p14="http://schemas.microsoft.com/office/powerpoint/2010/main" val="2210421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p:cNvSpPr>
            <a:spLocks noGrp="1" noRot="1" noChangeAspect="1" noTextEdit="1"/>
          </p:cNvSpPr>
          <p:nvPr>
            <p:ph type="sldImg"/>
          </p:nvPr>
        </p:nvSpPr>
        <p:spPr>
          <a:ln/>
        </p:spPr>
      </p:sp>
      <p:sp>
        <p:nvSpPr>
          <p:cNvPr id="1024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Arial" panose="020B0604020202020204" pitchFamily="34" charset="0"/>
            </a:endParaRPr>
          </a:p>
        </p:txBody>
      </p:sp>
      <p:sp>
        <p:nvSpPr>
          <p:cNvPr id="1024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F0B00207-8EFF-49E8-927B-9208753AFBF2}" type="slidenum">
              <a:rPr lang="en-US" altLang="nl-NL" sz="1200" b="0" smtClean="0"/>
              <a:pPr/>
              <a:t>35</a:t>
            </a:fld>
            <a:endParaRPr lang="en-US" altLang="nl-NL" sz="1200" b="0"/>
          </a:p>
        </p:txBody>
      </p:sp>
    </p:spTree>
    <p:extLst>
      <p:ext uri="{BB962C8B-B14F-4D97-AF65-F5344CB8AC3E}">
        <p14:creationId xmlns:p14="http://schemas.microsoft.com/office/powerpoint/2010/main" val="203758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3</a:t>
            </a:fld>
            <a:endParaRPr lang="en-US" altLang="nl-NL"/>
          </a:p>
        </p:txBody>
      </p:sp>
    </p:spTree>
    <p:extLst>
      <p:ext uri="{BB962C8B-B14F-4D97-AF65-F5344CB8AC3E}">
        <p14:creationId xmlns:p14="http://schemas.microsoft.com/office/powerpoint/2010/main" val="277041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Animatie van 5 seconden over hoe normaal slikken verloopt. Dat gaat dus echt zo snel, vaak nog sneller.</a:t>
            </a:r>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10</a:t>
            </a:fld>
            <a:endParaRPr lang="en-US" altLang="nl-NL"/>
          </a:p>
        </p:txBody>
      </p:sp>
    </p:spTree>
    <p:extLst>
      <p:ext uri="{BB962C8B-B14F-4D97-AF65-F5344CB8AC3E}">
        <p14:creationId xmlns:p14="http://schemas.microsoft.com/office/powerpoint/2010/main" val="3193402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11</a:t>
            </a:fld>
            <a:endParaRPr lang="en-US" altLang="nl-NL"/>
          </a:p>
        </p:txBody>
      </p:sp>
    </p:spTree>
    <p:extLst>
      <p:ext uri="{BB962C8B-B14F-4D97-AF65-F5344CB8AC3E}">
        <p14:creationId xmlns:p14="http://schemas.microsoft.com/office/powerpoint/2010/main" val="2669979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te kunnen slikken hebben we een aantal spieren en structuren nodig die zorgen dat wát we slikken op een effectieve en veilige manier ’in het goede keelgat’ terecht komt, namelijk de slokdarm, die het naar de maag vervoerd.</a:t>
            </a:r>
          </a:p>
          <a:p>
            <a:r>
              <a:rPr lang="nl-NL" dirty="0"/>
              <a:t>Wat betreft het gehemelte: belangrijk is vooral het zachte gehemelte (waar de huig aanhangt, achter in de keel). De epiglottis is hetzelfde als het strottenklepje. De </a:t>
            </a:r>
            <a:r>
              <a:rPr lang="nl-NL" dirty="0" err="1"/>
              <a:t>oesofagus</a:t>
            </a:r>
            <a:r>
              <a:rPr lang="nl-NL" dirty="0"/>
              <a:t> is de slokdarm.</a:t>
            </a:r>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12</a:t>
            </a:fld>
            <a:endParaRPr lang="en-US" altLang="nl-NL"/>
          </a:p>
        </p:txBody>
      </p:sp>
    </p:spTree>
    <p:extLst>
      <p:ext uri="{BB962C8B-B14F-4D97-AF65-F5344CB8AC3E}">
        <p14:creationId xmlns:p14="http://schemas.microsoft.com/office/powerpoint/2010/main" val="3748441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willekeurig wordt bedoeld dat we de beweging nog bewust kunnen sturen of tegenhouden als we dat zouden willen. Bij onwillekeurige bewegingen hebben we er zelf geen invloed op, denk aan reflexen.</a:t>
            </a:r>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13</a:t>
            </a:fld>
            <a:endParaRPr lang="en-US" altLang="nl-NL"/>
          </a:p>
        </p:txBody>
      </p:sp>
    </p:spTree>
    <p:extLst>
      <p:ext uri="{BB962C8B-B14F-4D97-AF65-F5344CB8AC3E}">
        <p14:creationId xmlns:p14="http://schemas.microsoft.com/office/powerpoint/2010/main" val="3030905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slikken verloopt in vier fasen. De eerste fase is vooral het eten naar en in de mond brengen, zodat je het kunt afhappen, kauwen en zacht maken door het mengen met speeksel, voordat je gaat slikken. Dat geldt vooral voor vaste voeding. Bij dik vloeibare voeding of drinken hoef je natuurlijk niet te kauwen.</a:t>
            </a:r>
          </a:p>
          <a:p>
            <a:r>
              <a:rPr lang="nl-NL" dirty="0"/>
              <a:t>De laatste fase is onbewust, omdat we meestal niet voelen hoe de slokdarm het eten naar de maag vervoerd. </a:t>
            </a:r>
          </a:p>
          <a:p>
            <a:r>
              <a:rPr lang="nl-NL" dirty="0"/>
              <a:t>Op de volgende dia’s lopen we puntsgewijs langs wat er in elke fase allemaal moet gebeuren om veilig te kunnen slikken. </a:t>
            </a:r>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14</a:t>
            </a:fld>
            <a:endParaRPr lang="en-US" altLang="nl-NL"/>
          </a:p>
        </p:txBody>
      </p:sp>
    </p:spTree>
    <p:extLst>
      <p:ext uri="{BB962C8B-B14F-4D97-AF65-F5344CB8AC3E}">
        <p14:creationId xmlns:p14="http://schemas.microsoft.com/office/powerpoint/2010/main" val="3893726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167031BB-6F60-42C3-88C0-47B1B27AEA4C}" type="slidenum">
              <a:rPr lang="en-US" altLang="nl-NL" smtClean="0"/>
              <a:pPr>
                <a:defRPr/>
              </a:pPr>
              <a:t>15</a:t>
            </a:fld>
            <a:endParaRPr lang="en-US" altLang="nl-NL"/>
          </a:p>
        </p:txBody>
      </p:sp>
    </p:spTree>
    <p:extLst>
      <p:ext uri="{BB962C8B-B14F-4D97-AF65-F5344CB8AC3E}">
        <p14:creationId xmlns:p14="http://schemas.microsoft.com/office/powerpoint/2010/main" val="1051577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5" name="Tekstvak 4"/>
          <p:cNvSpPr txBox="1">
            <a:spLocks noChangeArrowheads="1"/>
          </p:cNvSpPr>
          <p:nvPr userDrawn="1"/>
        </p:nvSpPr>
        <p:spPr bwMode="auto">
          <a:xfrm>
            <a:off x="8129588" y="6002338"/>
            <a:ext cx="184150" cy="461962"/>
          </a:xfrm>
          <a:prstGeom prst="rect">
            <a:avLst/>
          </a:prstGeom>
          <a:noFill/>
          <a:ln>
            <a:noFill/>
          </a:ln>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defRPr/>
            </a:pPr>
            <a:endParaRPr lang="nl-NL"/>
          </a:p>
        </p:txBody>
      </p:sp>
      <p:sp>
        <p:nvSpPr>
          <p:cNvPr id="2" name="Titel 1"/>
          <p:cNvSpPr>
            <a:spLocks noGrp="1"/>
          </p:cNvSpPr>
          <p:nvPr>
            <p:ph type="title"/>
          </p:nvPr>
        </p:nvSpPr>
        <p:spPr>
          <a:xfrm>
            <a:off x="539750" y="0"/>
            <a:ext cx="7993063" cy="1143000"/>
          </a:xfrm>
          <a:prstGeom prst="rect">
            <a:avLst/>
          </a:prstGeom>
        </p:spPr>
        <p:txBody>
          <a:bodyPr/>
          <a:lstStyle>
            <a:lvl1pPr>
              <a:defRPr>
                <a:solidFill>
                  <a:srgbClr val="CC0033"/>
                </a:solidFill>
              </a:defRPr>
            </a:lvl1pPr>
          </a:lstStyle>
          <a:p>
            <a:r>
              <a:rPr lang="nl-NL" dirty="0"/>
              <a:t>Klik om de stijl te bewerken</a:t>
            </a:r>
          </a:p>
        </p:txBody>
      </p:sp>
      <p:sp>
        <p:nvSpPr>
          <p:cNvPr id="4" name="Content Placeholder 3"/>
          <p:cNvSpPr>
            <a:spLocks noGrp="1" noChangeArrowheads="1"/>
          </p:cNvSpPr>
          <p:nvPr>
            <p:ph idx="1"/>
          </p:nvPr>
        </p:nvSpPr>
        <p:spPr bwMode="auto">
          <a:xfrm>
            <a:off x="539750" y="1471612"/>
            <a:ext cx="8015288" cy="3973611"/>
          </a:xfrm>
          <a:prstGeom prst="rect">
            <a:avLst/>
          </a:prstGeom>
          <a:noFill/>
          <a:ln>
            <a:noFill/>
          </a:ln>
          <a:effectLst/>
        </p:spPr>
        <p:txBody>
          <a:bodyPr/>
          <a:lstStyle>
            <a:lvl1pPr>
              <a:defRPr>
                <a:latin typeface="Arial"/>
              </a:defRPr>
            </a:lvl1pPr>
          </a:lstStyle>
          <a:p>
            <a:pPr lvl="0"/>
            <a:endParaRPr lang="en-US" noProof="0" dirty="0"/>
          </a:p>
        </p:txBody>
      </p:sp>
    </p:spTree>
    <p:extLst>
      <p:ext uri="{BB962C8B-B14F-4D97-AF65-F5344CB8AC3E}">
        <p14:creationId xmlns:p14="http://schemas.microsoft.com/office/powerpoint/2010/main" val="4360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4097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fbeelding met bijschrift">
    <p:spTree>
      <p:nvGrpSpPr>
        <p:cNvPr id="1" name=""/>
        <p:cNvGrpSpPr/>
        <p:nvPr/>
      </p:nvGrpSpPr>
      <p:grpSpPr>
        <a:xfrm>
          <a:off x="0" y="0"/>
          <a:ext cx="0" cy="0"/>
          <a:chOff x="0" y="0"/>
          <a:chExt cx="0" cy="0"/>
        </a:xfrm>
      </p:grpSpPr>
      <p:sp>
        <p:nvSpPr>
          <p:cNvPr id="4" name="Tekstvak 3"/>
          <p:cNvSpPr txBox="1">
            <a:spLocks noChangeArrowheads="1"/>
          </p:cNvSpPr>
          <p:nvPr userDrawn="1"/>
        </p:nvSpPr>
        <p:spPr bwMode="auto">
          <a:xfrm>
            <a:off x="5851525" y="4862513"/>
            <a:ext cx="184150" cy="461962"/>
          </a:xfrm>
          <a:prstGeom prst="rect">
            <a:avLst/>
          </a:prstGeom>
          <a:noFill/>
          <a:ln>
            <a:noFill/>
          </a:ln>
        </p:spPr>
        <p:txBody>
          <a:bodyPr wrap="non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defRPr/>
            </a:pPr>
            <a:endParaRPr lang="nl-NL"/>
          </a:p>
        </p:txBody>
      </p:sp>
      <p:sp>
        <p:nvSpPr>
          <p:cNvPr id="2" name="Titel 1"/>
          <p:cNvSpPr>
            <a:spLocks noGrp="1"/>
          </p:cNvSpPr>
          <p:nvPr>
            <p:ph type="title"/>
          </p:nvPr>
        </p:nvSpPr>
        <p:spPr>
          <a:xfrm>
            <a:off x="395536" y="3068960"/>
            <a:ext cx="2880320" cy="936104"/>
          </a:xfrm>
          <a:prstGeom prst="rect">
            <a:avLst/>
          </a:prstGeom>
        </p:spPr>
        <p:txBody>
          <a:bodyPr anchor="b"/>
          <a:lstStyle>
            <a:lvl1pPr algn="l">
              <a:defRPr sz="2400" b="0" i="0" cap="all" baseline="0">
                <a:solidFill>
                  <a:schemeClr val="bg1"/>
                </a:solidFill>
                <a:latin typeface="Arial"/>
                <a:cs typeface="Arial"/>
              </a:defRPr>
            </a:lvl1pPr>
          </a:lstStyle>
          <a:p>
            <a:r>
              <a:rPr lang="nl-NL" dirty="0"/>
              <a:t>Titelstijl van model bewerken</a:t>
            </a:r>
          </a:p>
        </p:txBody>
      </p:sp>
      <p:sp>
        <p:nvSpPr>
          <p:cNvPr id="8" name="Tijdelijke aanduiding voor tekst 3"/>
          <p:cNvSpPr>
            <a:spLocks noGrp="1"/>
          </p:cNvSpPr>
          <p:nvPr>
            <p:ph type="body" sz="half" idx="10"/>
          </p:nvPr>
        </p:nvSpPr>
        <p:spPr>
          <a:xfrm>
            <a:off x="395536" y="6021288"/>
            <a:ext cx="3816424" cy="760238"/>
          </a:xfrm>
          <a:prstGeom prst="rect">
            <a:avLst/>
          </a:prstGeom>
        </p:spPr>
        <p:txBody>
          <a:bodyPr/>
          <a:lstStyle>
            <a:lvl1pPr marL="0" indent="0">
              <a:buNone/>
              <a:defRPr sz="1400">
                <a:solidFill>
                  <a:srgbClr val="CC0033"/>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om de tekststijl van het model te bewerken</a:t>
            </a:r>
          </a:p>
          <a:p>
            <a:pPr lvl="1"/>
            <a:r>
              <a:rPr lang="nl-NL" dirty="0"/>
              <a:t>Tweede niveau</a:t>
            </a:r>
          </a:p>
        </p:txBody>
      </p:sp>
    </p:spTree>
    <p:extLst>
      <p:ext uri="{BB962C8B-B14F-4D97-AF65-F5344CB8AC3E}">
        <p14:creationId xmlns:p14="http://schemas.microsoft.com/office/powerpoint/2010/main" val="1046023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nl-NL"/>
              <a:t>Klik om de stijl te bewerken</a:t>
            </a:r>
          </a:p>
        </p:txBody>
      </p:sp>
    </p:spTree>
    <p:extLst>
      <p:ext uri="{BB962C8B-B14F-4D97-AF65-F5344CB8AC3E}">
        <p14:creationId xmlns:p14="http://schemas.microsoft.com/office/powerpoint/2010/main" val="295264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0" y="0"/>
            <a:ext cx="9144000" cy="450912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a:t>Sleep de afbeelding naar de tijdelijke aanduiding of klik op het pictogram als u een afbeelding wilt toevoegen</a:t>
            </a:r>
          </a:p>
        </p:txBody>
      </p:sp>
      <p:sp>
        <p:nvSpPr>
          <p:cNvPr id="4" name="Tijdelijke aanduiding voor titel 1"/>
          <p:cNvSpPr>
            <a:spLocks noGrp="1"/>
          </p:cNvSpPr>
          <p:nvPr>
            <p:ph type="title"/>
          </p:nvPr>
        </p:nvSpPr>
        <p:spPr bwMode="auto">
          <a:xfrm>
            <a:off x="395536" y="5733256"/>
            <a:ext cx="8748464" cy="1124743"/>
          </a:xfrm>
          <a:prstGeom prst="rect">
            <a:avLst/>
          </a:prstGeom>
          <a:noFill/>
          <a:ln>
            <a:noFill/>
          </a:ln>
        </p:spPr>
        <p:txBody>
          <a:bodyPr/>
          <a:lstStyle/>
          <a:p>
            <a:pPr lvl="0"/>
            <a:r>
              <a:rPr lang="nl-NL" dirty="0"/>
              <a:t>Titelstijl van model bewerken</a:t>
            </a:r>
          </a:p>
        </p:txBody>
      </p:sp>
    </p:spTree>
    <p:extLst>
      <p:ext uri="{BB962C8B-B14F-4D97-AF65-F5344CB8AC3E}">
        <p14:creationId xmlns:p14="http://schemas.microsoft.com/office/powerpoint/2010/main" val="2555806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fbeelding met bijschrift">
    <p:spTree>
      <p:nvGrpSpPr>
        <p:cNvPr id="1" name=""/>
        <p:cNvGrpSpPr/>
        <p:nvPr/>
      </p:nvGrpSpPr>
      <p:grpSpPr>
        <a:xfrm>
          <a:off x="0" y="0"/>
          <a:ext cx="0" cy="0"/>
          <a:chOff x="0" y="0"/>
          <a:chExt cx="0" cy="0"/>
        </a:xfrm>
      </p:grpSpPr>
      <p:sp>
        <p:nvSpPr>
          <p:cNvPr id="4" name="Tekstvak 3"/>
          <p:cNvSpPr txBox="1">
            <a:spLocks noChangeArrowheads="1"/>
          </p:cNvSpPr>
          <p:nvPr userDrawn="1"/>
        </p:nvSpPr>
        <p:spPr bwMode="auto">
          <a:xfrm>
            <a:off x="5851525" y="4862513"/>
            <a:ext cx="184150" cy="461962"/>
          </a:xfrm>
          <a:prstGeom prst="rect">
            <a:avLst/>
          </a:prstGeom>
          <a:noFill/>
          <a:ln>
            <a:noFill/>
          </a:ln>
        </p:spPr>
        <p:txBody>
          <a:bodyPr wrap="non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defRPr/>
            </a:pPr>
            <a:endParaRPr lang="nl-NL"/>
          </a:p>
        </p:txBody>
      </p:sp>
      <p:sp>
        <p:nvSpPr>
          <p:cNvPr id="2" name="Titel 1"/>
          <p:cNvSpPr>
            <a:spLocks noGrp="1"/>
          </p:cNvSpPr>
          <p:nvPr>
            <p:ph type="title"/>
          </p:nvPr>
        </p:nvSpPr>
        <p:spPr>
          <a:xfrm>
            <a:off x="395536" y="3068960"/>
            <a:ext cx="2880320" cy="936104"/>
          </a:xfrm>
          <a:prstGeom prst="rect">
            <a:avLst/>
          </a:prstGeom>
        </p:spPr>
        <p:txBody>
          <a:bodyPr anchor="b"/>
          <a:lstStyle>
            <a:lvl1pPr algn="l">
              <a:defRPr sz="2400" b="0" i="0" cap="all" baseline="0">
                <a:solidFill>
                  <a:schemeClr val="bg1"/>
                </a:solidFill>
                <a:latin typeface="Arial"/>
                <a:cs typeface="Arial"/>
              </a:defRPr>
            </a:lvl1pPr>
          </a:lstStyle>
          <a:p>
            <a:r>
              <a:rPr lang="nl-NL" dirty="0"/>
              <a:t>Titelstijl van model bewerken</a:t>
            </a:r>
          </a:p>
        </p:txBody>
      </p:sp>
      <p:sp>
        <p:nvSpPr>
          <p:cNvPr id="8" name="Tijdelijke aanduiding voor tekst 3"/>
          <p:cNvSpPr>
            <a:spLocks noGrp="1"/>
          </p:cNvSpPr>
          <p:nvPr>
            <p:ph type="body" sz="half" idx="10"/>
          </p:nvPr>
        </p:nvSpPr>
        <p:spPr>
          <a:xfrm>
            <a:off x="395536" y="6021288"/>
            <a:ext cx="3816424" cy="760238"/>
          </a:xfrm>
          <a:prstGeom prst="rect">
            <a:avLst/>
          </a:prstGeom>
        </p:spPr>
        <p:txBody>
          <a:bodyPr/>
          <a:lstStyle>
            <a:lvl1pPr marL="0" indent="0">
              <a:buNone/>
              <a:defRPr sz="1400">
                <a:solidFill>
                  <a:srgbClr val="CC0033"/>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om de tekststijl van het model te bewerken</a:t>
            </a:r>
          </a:p>
          <a:p>
            <a:pPr lvl="1"/>
            <a:r>
              <a:rPr lang="nl-NL" dirty="0"/>
              <a:t>Tweede niveau</a:t>
            </a:r>
          </a:p>
        </p:txBody>
      </p:sp>
    </p:spTree>
    <p:extLst>
      <p:ext uri="{BB962C8B-B14F-4D97-AF65-F5344CB8AC3E}">
        <p14:creationId xmlns:p14="http://schemas.microsoft.com/office/powerpoint/2010/main" val="158067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6.emf"/><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590550" y="0"/>
            <a:ext cx="82296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Titelstijl van model bewerken</a:t>
            </a:r>
          </a:p>
        </p:txBody>
      </p:sp>
      <p:pic>
        <p:nvPicPr>
          <p:cNvPr id="1027" name="Afbeelding 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747713"/>
            <a:ext cx="104044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0963" y="-246063"/>
            <a:ext cx="9305926"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6"/>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926388" y="5703888"/>
            <a:ext cx="82232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05" r:id="rId1"/>
    <p:sldLayoutId id="2147485809" r:id="rId2"/>
    <p:sldLayoutId id="2147485811" r:id="rId3"/>
  </p:sldLayoutIdLst>
  <p:txStyles>
    <p:titleStyle>
      <a:lvl1pPr algn="l" rtl="0" eaLnBrk="0" fontAlgn="base" hangingPunct="0">
        <a:spcBef>
          <a:spcPct val="0"/>
        </a:spcBef>
        <a:spcAft>
          <a:spcPct val="0"/>
        </a:spcAft>
        <a:defRPr sz="2600">
          <a:solidFill>
            <a:schemeClr val="bg1"/>
          </a:solidFill>
          <a:latin typeface="Arial"/>
          <a:ea typeface="MS PGothic" panose="020B0600070205080204" pitchFamily="34" charset="-128"/>
          <a:cs typeface="MS PGothic" charset="0"/>
        </a:defRPr>
      </a:lvl1pPr>
      <a:lvl2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600">
          <a:solidFill>
            <a:schemeClr val="bg1"/>
          </a:solidFill>
          <a:latin typeface="Arial" charset="0"/>
          <a:ea typeface="MS PGothic" panose="020B0600070205080204" pitchFamily="34" charset="-128"/>
          <a:cs typeface="MS PGothic" charset="0"/>
        </a:defRPr>
      </a:lvl5pPr>
      <a:lvl6pPr marL="457200" algn="l" rtl="0" fontAlgn="base">
        <a:spcBef>
          <a:spcPct val="0"/>
        </a:spcBef>
        <a:spcAft>
          <a:spcPct val="0"/>
        </a:spcAft>
        <a:defRPr sz="2600" b="1">
          <a:solidFill>
            <a:schemeClr val="tx2"/>
          </a:solidFill>
          <a:latin typeface="Verdana" pitchFamily="34" charset="0"/>
          <a:ea typeface="ＭＳ Ｐゴシック" pitchFamily="-48" charset="-128"/>
        </a:defRPr>
      </a:lvl6pPr>
      <a:lvl7pPr marL="914400" algn="l" rtl="0" fontAlgn="base">
        <a:spcBef>
          <a:spcPct val="0"/>
        </a:spcBef>
        <a:spcAft>
          <a:spcPct val="0"/>
        </a:spcAft>
        <a:defRPr sz="2600" b="1">
          <a:solidFill>
            <a:schemeClr val="tx2"/>
          </a:solidFill>
          <a:latin typeface="Verdana" pitchFamily="34" charset="0"/>
          <a:ea typeface="ＭＳ Ｐゴシック" pitchFamily="-48" charset="-128"/>
        </a:defRPr>
      </a:lvl7pPr>
      <a:lvl8pPr marL="1371600" algn="l" rtl="0" fontAlgn="base">
        <a:spcBef>
          <a:spcPct val="0"/>
        </a:spcBef>
        <a:spcAft>
          <a:spcPct val="0"/>
        </a:spcAft>
        <a:defRPr sz="2600" b="1">
          <a:solidFill>
            <a:schemeClr val="tx2"/>
          </a:solidFill>
          <a:latin typeface="Verdana" pitchFamily="34" charset="0"/>
          <a:ea typeface="ＭＳ Ｐゴシック" pitchFamily="-48" charset="-128"/>
        </a:defRPr>
      </a:lvl8pPr>
      <a:lvl9pPr marL="1828800" algn="l" rtl="0" fontAlgn="base">
        <a:spcBef>
          <a:spcPct val="0"/>
        </a:spcBef>
        <a:spcAft>
          <a:spcPct val="0"/>
        </a:spcAft>
        <a:defRPr sz="2600" b="1">
          <a:solidFill>
            <a:schemeClr val="tx2"/>
          </a:solidFill>
          <a:latin typeface="Verdana" pitchFamily="34" charset="0"/>
          <a:ea typeface="ＭＳ Ｐゴシック" pitchFamily="-48" charset="-128"/>
        </a:defRPr>
      </a:lvl9pPr>
    </p:titleStyle>
    <p:bodyStyle>
      <a:lvl1pPr marL="342900" indent="-342900" algn="l" rtl="0" eaLnBrk="0" fontAlgn="base" hangingPunct="0">
        <a:spcBef>
          <a:spcPct val="20000"/>
        </a:spcBef>
        <a:spcAft>
          <a:spcPct val="0"/>
        </a:spcAft>
        <a:buClr>
          <a:srgbClr val="CE0044"/>
        </a:buClr>
        <a:buSzPct val="120000"/>
        <a:buFont typeface="Arial" panose="020B0604020202020204" pitchFamily="34" charset="0"/>
        <a:defRPr sz="2800">
          <a:solidFill>
            <a:schemeClr val="tx1"/>
          </a:solidFill>
          <a:latin typeface="+mn-lt"/>
          <a:ea typeface="MS PGothic" panose="020B0600070205080204" pitchFamily="34" charset="-128"/>
          <a:cs typeface="MS PGothic" charset="0"/>
        </a:defRPr>
      </a:lvl1pPr>
      <a:lvl2pPr marL="922338" indent="-200025" algn="l" rtl="0" eaLnBrk="0" fontAlgn="base" hangingPunct="0">
        <a:spcBef>
          <a:spcPct val="20000"/>
        </a:spcBef>
        <a:spcAft>
          <a:spcPct val="0"/>
        </a:spcAft>
        <a:buClr>
          <a:srgbClr val="CE0044"/>
        </a:buClr>
        <a:buSzPct val="120000"/>
        <a:buFont typeface="Arial" panose="020B0604020202020204" pitchFamily="34" charset="0"/>
        <a:buBlip>
          <a:blip r:embed="rId8"/>
        </a:buBlip>
        <a:defRPr>
          <a:solidFill>
            <a:schemeClr val="tx1"/>
          </a:solidFill>
          <a:latin typeface="+mn-lt"/>
          <a:ea typeface="MS PGothic" panose="020B0600070205080204" pitchFamily="34" charset="-128"/>
          <a:cs typeface="MS PGothic" charset="0"/>
        </a:defRPr>
      </a:lvl2pPr>
      <a:lvl3pPr marL="1330325" indent="-228600" algn="l" rtl="0" eaLnBrk="0" fontAlgn="base" hangingPunct="0">
        <a:spcBef>
          <a:spcPct val="20000"/>
        </a:spcBef>
        <a:spcAft>
          <a:spcPct val="0"/>
        </a:spcAft>
        <a:buClr>
          <a:srgbClr val="CE0044"/>
        </a:buClr>
        <a:buSzPct val="120000"/>
        <a:buFont typeface="Arial" panose="020B0604020202020204" pitchFamily="34" charset="0"/>
        <a:buBlip>
          <a:blip r:embed="rId8"/>
        </a:buBlip>
        <a:defRPr sz="1600">
          <a:solidFill>
            <a:schemeClr val="tx1"/>
          </a:solidFill>
          <a:latin typeface="+mn-lt"/>
          <a:ea typeface="MS PGothic" panose="020B0600070205080204" pitchFamily="34" charset="-128"/>
          <a:cs typeface="MS PGothic" charset="0"/>
        </a:defRPr>
      </a:lvl3pPr>
      <a:lvl4pPr marL="1738313" indent="-228600" algn="l" rtl="0" eaLnBrk="0" fontAlgn="base" hangingPunct="0">
        <a:spcBef>
          <a:spcPct val="20000"/>
        </a:spcBef>
        <a:spcAft>
          <a:spcPct val="0"/>
        </a:spcAft>
        <a:buChar char="–"/>
        <a:defRPr sz="1600">
          <a:solidFill>
            <a:schemeClr val="tx1"/>
          </a:solidFill>
          <a:latin typeface="Arial" charset="0"/>
          <a:ea typeface="MS PGothic" panose="020B0600070205080204" pitchFamily="34" charset="-128"/>
          <a:cs typeface="MS PGothic" charset="0"/>
        </a:defRPr>
      </a:lvl4pPr>
      <a:lvl5pPr marL="2146300" indent="-228600" algn="l" rtl="0" eaLnBrk="0" fontAlgn="base" hangingPunct="0">
        <a:spcBef>
          <a:spcPct val="20000"/>
        </a:spcBef>
        <a:spcAft>
          <a:spcPct val="0"/>
        </a:spcAft>
        <a:buChar char="»"/>
        <a:defRPr sz="1600">
          <a:solidFill>
            <a:schemeClr val="tx1"/>
          </a:solidFill>
          <a:latin typeface="Arial" charset="0"/>
          <a:ea typeface="MS PGothic" panose="020B0600070205080204" pitchFamily="34" charset="-128"/>
          <a:cs typeface="MS PGothic" charset="0"/>
        </a:defRPr>
      </a:lvl5pPr>
      <a:lvl6pPr marL="2603500" indent="-228600" algn="l" rtl="0" fontAlgn="base">
        <a:spcBef>
          <a:spcPct val="20000"/>
        </a:spcBef>
        <a:spcAft>
          <a:spcPct val="0"/>
        </a:spcAft>
        <a:buChar char="»"/>
        <a:defRPr sz="1600">
          <a:solidFill>
            <a:schemeClr val="tx1"/>
          </a:solidFill>
          <a:latin typeface="Arial" charset="0"/>
          <a:ea typeface="+mn-ea"/>
        </a:defRPr>
      </a:lvl6pPr>
      <a:lvl7pPr marL="3060700" indent="-228600" algn="l" rtl="0" fontAlgn="base">
        <a:spcBef>
          <a:spcPct val="20000"/>
        </a:spcBef>
        <a:spcAft>
          <a:spcPct val="0"/>
        </a:spcAft>
        <a:buChar char="»"/>
        <a:defRPr sz="1600">
          <a:solidFill>
            <a:schemeClr val="tx1"/>
          </a:solidFill>
          <a:latin typeface="Arial" charset="0"/>
          <a:ea typeface="+mn-ea"/>
        </a:defRPr>
      </a:lvl7pPr>
      <a:lvl8pPr marL="3517900" indent="-228600" algn="l" rtl="0" fontAlgn="base">
        <a:spcBef>
          <a:spcPct val="20000"/>
        </a:spcBef>
        <a:spcAft>
          <a:spcPct val="0"/>
        </a:spcAft>
        <a:buChar char="»"/>
        <a:defRPr sz="1600">
          <a:solidFill>
            <a:schemeClr val="tx1"/>
          </a:solidFill>
          <a:latin typeface="Arial" charset="0"/>
          <a:ea typeface="+mn-ea"/>
        </a:defRPr>
      </a:lvl8pPr>
      <a:lvl9pPr marL="3975100" indent="-228600" algn="l" rtl="0" fontAlgn="base">
        <a:spcBef>
          <a:spcPct val="20000"/>
        </a:spcBef>
        <a:spcAft>
          <a:spcPct val="0"/>
        </a:spcAft>
        <a:buChar char="»"/>
        <a:defRPr sz="1600">
          <a:solidFill>
            <a:schemeClr val="tx1"/>
          </a:solidFill>
          <a:latin typeface="Arial" charset="0"/>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Afbeelding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92400"/>
            <a:ext cx="17156113" cy="726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Afbeelding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26388" y="5703888"/>
            <a:ext cx="82232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Afbeelding 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68313" y="6237288"/>
            <a:ext cx="22320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03"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Tijdelijke aanduiding voor titel 1"/>
          <p:cNvSpPr>
            <a:spLocks noGrp="1"/>
          </p:cNvSpPr>
          <p:nvPr>
            <p:ph type="title"/>
          </p:nvPr>
        </p:nvSpPr>
        <p:spPr bwMode="auto">
          <a:xfrm>
            <a:off x="395288" y="5661025"/>
            <a:ext cx="8736012" cy="12001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dirty="0" err="1"/>
              <a:t>Hoofdstuk</a:t>
            </a:r>
            <a:r>
              <a:rPr lang="en-US" dirty="0"/>
              <a:t> </a:t>
            </a:r>
            <a:r>
              <a:rPr lang="en-US" dirty="0" err="1"/>
              <a:t>titel</a:t>
            </a:r>
            <a:endParaRPr lang="nl-NL" dirty="0"/>
          </a:p>
        </p:txBody>
      </p:sp>
    </p:spTree>
  </p:cSld>
  <p:clrMap bg1="lt1" tx1="dk1" bg2="lt2" tx2="dk2" accent1="accent1" accent2="accent2" accent3="accent3" accent4="accent4" accent5="accent5" accent6="accent6" hlink="hlink" folHlink="folHlink"/>
  <p:sldLayoutIdLst>
    <p:sldLayoutId id="2147485804" r:id="rId1"/>
    <p:sldLayoutId id="2147485807" r:id="rId2"/>
  </p:sldLayoutIdLst>
  <p:txStyles>
    <p:titleStyle>
      <a:lvl1pPr algn="l" rtl="0" eaLnBrk="0" fontAlgn="base" hangingPunct="0">
        <a:spcBef>
          <a:spcPct val="0"/>
        </a:spcBef>
        <a:spcAft>
          <a:spcPct val="0"/>
        </a:spcAft>
        <a:defRPr sz="2400" cap="all">
          <a:solidFill>
            <a:srgbClr val="CC0033"/>
          </a:solidFill>
          <a:latin typeface="Arial"/>
          <a:ea typeface="MS PGothic" panose="020B0600070205080204" pitchFamily="34" charset="-128"/>
          <a:cs typeface="MS PGothic" charset="0"/>
        </a:defRPr>
      </a:lvl1pPr>
      <a:lvl2pPr algn="l" rtl="0" eaLnBrk="0" fontAlgn="base" hangingPunct="0">
        <a:spcBef>
          <a:spcPct val="0"/>
        </a:spcBef>
        <a:spcAft>
          <a:spcPct val="0"/>
        </a:spcAft>
        <a:defRPr sz="2400">
          <a:solidFill>
            <a:srgbClr val="CC0033"/>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400">
          <a:solidFill>
            <a:srgbClr val="CC0033"/>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400">
          <a:solidFill>
            <a:srgbClr val="CC0033"/>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400">
          <a:solidFill>
            <a:srgbClr val="CC0033"/>
          </a:solidFill>
          <a:latin typeface="Arial" charset="0"/>
          <a:ea typeface="MS PGothic" panose="020B0600070205080204" pitchFamily="34" charset="-128"/>
          <a:cs typeface="MS PGothic" charset="0"/>
        </a:defRPr>
      </a:lvl5pPr>
      <a:lvl6pPr marL="457200" algn="l" rtl="0" fontAlgn="base">
        <a:spcBef>
          <a:spcPct val="0"/>
        </a:spcBef>
        <a:spcAft>
          <a:spcPct val="0"/>
        </a:spcAft>
        <a:defRPr sz="2600" b="1">
          <a:solidFill>
            <a:schemeClr val="tx2"/>
          </a:solidFill>
          <a:latin typeface="Verdana" pitchFamily="34" charset="0"/>
          <a:ea typeface="ＭＳ Ｐゴシック" pitchFamily="-48" charset="-128"/>
        </a:defRPr>
      </a:lvl6pPr>
      <a:lvl7pPr marL="914400" algn="l" rtl="0" fontAlgn="base">
        <a:spcBef>
          <a:spcPct val="0"/>
        </a:spcBef>
        <a:spcAft>
          <a:spcPct val="0"/>
        </a:spcAft>
        <a:defRPr sz="2600" b="1">
          <a:solidFill>
            <a:schemeClr val="tx2"/>
          </a:solidFill>
          <a:latin typeface="Verdana" pitchFamily="34" charset="0"/>
          <a:ea typeface="ＭＳ Ｐゴシック" pitchFamily="-48" charset="-128"/>
        </a:defRPr>
      </a:lvl7pPr>
      <a:lvl8pPr marL="1371600" algn="l" rtl="0" fontAlgn="base">
        <a:spcBef>
          <a:spcPct val="0"/>
        </a:spcBef>
        <a:spcAft>
          <a:spcPct val="0"/>
        </a:spcAft>
        <a:defRPr sz="2600" b="1">
          <a:solidFill>
            <a:schemeClr val="tx2"/>
          </a:solidFill>
          <a:latin typeface="Verdana" pitchFamily="34" charset="0"/>
          <a:ea typeface="ＭＳ Ｐゴシック" pitchFamily="-48" charset="-128"/>
        </a:defRPr>
      </a:lvl8pPr>
      <a:lvl9pPr marL="1828800" algn="l" rtl="0" fontAlgn="base">
        <a:spcBef>
          <a:spcPct val="0"/>
        </a:spcBef>
        <a:spcAft>
          <a:spcPct val="0"/>
        </a:spcAft>
        <a:defRPr sz="2600" b="1">
          <a:solidFill>
            <a:schemeClr val="tx2"/>
          </a:solidFill>
          <a:latin typeface="Verdana" pitchFamily="34" charset="0"/>
          <a:ea typeface="ＭＳ Ｐゴシック" pitchFamily="-48" charset="-128"/>
        </a:defRPr>
      </a:lvl9pPr>
    </p:titleStyle>
    <p:bodyStyle>
      <a:lvl1pPr marL="542925" indent="-542925" algn="l" rtl="0" eaLnBrk="0" fontAlgn="base" hangingPunct="0">
        <a:spcBef>
          <a:spcPct val="20000"/>
        </a:spcBef>
        <a:spcAft>
          <a:spcPct val="0"/>
        </a:spcAft>
        <a:buClr>
          <a:srgbClr val="CE0044"/>
        </a:buClr>
        <a:buSzPct val="120000"/>
        <a:buFont typeface="Arial" panose="020B0604020202020204" pitchFamily="34" charset="0"/>
        <a:buBlip>
          <a:blip r:embed="rId4"/>
        </a:buBlip>
        <a:defRPr sz="2000">
          <a:solidFill>
            <a:schemeClr val="tx1"/>
          </a:solidFill>
          <a:latin typeface="+mn-lt"/>
          <a:ea typeface="MS PGothic" panose="020B0600070205080204" pitchFamily="34" charset="-128"/>
          <a:cs typeface="MS PGothic" charset="0"/>
        </a:defRPr>
      </a:lvl1pPr>
      <a:lvl2pPr marL="922338" indent="-200025" algn="l" rtl="0" eaLnBrk="0" fontAlgn="base" hangingPunct="0">
        <a:spcBef>
          <a:spcPct val="20000"/>
        </a:spcBef>
        <a:spcAft>
          <a:spcPct val="0"/>
        </a:spcAft>
        <a:buClr>
          <a:srgbClr val="CE0044"/>
        </a:buClr>
        <a:buSzPct val="120000"/>
        <a:buFont typeface="Arial" panose="020B0604020202020204" pitchFamily="34" charset="0"/>
        <a:buBlip>
          <a:blip r:embed="rId4"/>
        </a:buBlip>
        <a:defRPr>
          <a:solidFill>
            <a:schemeClr val="tx1"/>
          </a:solidFill>
          <a:latin typeface="+mn-lt"/>
          <a:ea typeface="MS PGothic" panose="020B0600070205080204" pitchFamily="34" charset="-128"/>
          <a:cs typeface="MS PGothic" charset="0"/>
        </a:defRPr>
      </a:lvl2pPr>
      <a:lvl3pPr marL="1101725" indent="-187325" algn="l" rtl="0" eaLnBrk="0" fontAlgn="base" hangingPunct="0">
        <a:spcBef>
          <a:spcPct val="20000"/>
        </a:spcBef>
        <a:spcAft>
          <a:spcPct val="0"/>
        </a:spcAft>
        <a:buClr>
          <a:srgbClr val="CE0044"/>
        </a:buClr>
        <a:buSzPct val="120000"/>
        <a:buFont typeface="Arial" panose="020B0604020202020204" pitchFamily="34" charset="0"/>
        <a:defRPr sz="1600">
          <a:solidFill>
            <a:schemeClr val="tx1"/>
          </a:solidFill>
          <a:latin typeface="+mn-lt"/>
          <a:ea typeface="MS PGothic" panose="020B0600070205080204" pitchFamily="34" charset="-128"/>
          <a:cs typeface="MS PGothic" charset="0"/>
        </a:defRPr>
      </a:lvl3pPr>
      <a:lvl4pPr marL="1738313" indent="-228600" algn="l" rtl="0" eaLnBrk="0" fontAlgn="base" hangingPunct="0">
        <a:spcBef>
          <a:spcPct val="20000"/>
        </a:spcBef>
        <a:spcAft>
          <a:spcPct val="0"/>
        </a:spcAft>
        <a:buChar char="–"/>
        <a:defRPr sz="1600">
          <a:solidFill>
            <a:schemeClr val="tx1"/>
          </a:solidFill>
          <a:latin typeface="Arial" charset="0"/>
          <a:ea typeface="MS PGothic" panose="020B0600070205080204" pitchFamily="34" charset="-128"/>
          <a:cs typeface="MS PGothic" charset="0"/>
        </a:defRPr>
      </a:lvl4pPr>
      <a:lvl5pPr marL="2146300" indent="-228600" algn="l" rtl="0" eaLnBrk="0" fontAlgn="base" hangingPunct="0">
        <a:spcBef>
          <a:spcPct val="20000"/>
        </a:spcBef>
        <a:spcAft>
          <a:spcPct val="0"/>
        </a:spcAft>
        <a:buChar char="»"/>
        <a:defRPr sz="1600">
          <a:solidFill>
            <a:schemeClr val="tx1"/>
          </a:solidFill>
          <a:latin typeface="Arial" charset="0"/>
          <a:ea typeface="MS PGothic" panose="020B0600070205080204" pitchFamily="34" charset="-128"/>
          <a:cs typeface="MS PGothic" charset="0"/>
        </a:defRPr>
      </a:lvl5pPr>
      <a:lvl6pPr marL="2603500" indent="-228600" algn="l" rtl="0" fontAlgn="base">
        <a:spcBef>
          <a:spcPct val="20000"/>
        </a:spcBef>
        <a:spcAft>
          <a:spcPct val="0"/>
        </a:spcAft>
        <a:buChar char="»"/>
        <a:defRPr sz="1600">
          <a:solidFill>
            <a:schemeClr val="tx1"/>
          </a:solidFill>
          <a:latin typeface="Arial" charset="0"/>
          <a:ea typeface="+mn-ea"/>
        </a:defRPr>
      </a:lvl6pPr>
      <a:lvl7pPr marL="3060700" indent="-228600" algn="l" rtl="0" fontAlgn="base">
        <a:spcBef>
          <a:spcPct val="20000"/>
        </a:spcBef>
        <a:spcAft>
          <a:spcPct val="0"/>
        </a:spcAft>
        <a:buChar char="»"/>
        <a:defRPr sz="1600">
          <a:solidFill>
            <a:schemeClr val="tx1"/>
          </a:solidFill>
          <a:latin typeface="Arial" charset="0"/>
          <a:ea typeface="+mn-ea"/>
        </a:defRPr>
      </a:lvl7pPr>
      <a:lvl8pPr marL="3517900" indent="-228600" algn="l" rtl="0" fontAlgn="base">
        <a:spcBef>
          <a:spcPct val="20000"/>
        </a:spcBef>
        <a:spcAft>
          <a:spcPct val="0"/>
        </a:spcAft>
        <a:buChar char="»"/>
        <a:defRPr sz="1600">
          <a:solidFill>
            <a:schemeClr val="tx1"/>
          </a:solidFill>
          <a:latin typeface="Arial" charset="0"/>
          <a:ea typeface="+mn-ea"/>
        </a:defRPr>
      </a:lvl8pPr>
      <a:lvl9pPr marL="3975100" indent="-228600" algn="l" rtl="0" fontAlgn="base">
        <a:spcBef>
          <a:spcPct val="20000"/>
        </a:spcBef>
        <a:spcAft>
          <a:spcPct val="0"/>
        </a:spcAft>
        <a:buChar char="»"/>
        <a:defRPr sz="1600">
          <a:solidFill>
            <a:schemeClr val="tx1"/>
          </a:solidFill>
          <a:latin typeface="Arial" charset="0"/>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1.xml"/><Relationship Id="rId7"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17sWqxBAbY"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hyperlink" Target="https://youtu.be/RLTJOJh5tFo?t=12"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moeilijkslikken.nl/"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NQT7oDH_kKU"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www.youtube.com/watch?v=b63Vsn6KAmg" TargetMode="Externa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www.alzheimer-nederland.nl/"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www.platformouderenzorg.nl/bestanden/afweergedragrichtlijn20091.pdf"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29.xml"/><Relationship Id="rId7"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Afbeelding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327150"/>
            <a:ext cx="12098338"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jdelijke aanduiding voor tekst 3"/>
          <p:cNvSpPr>
            <a:spLocks noGrp="1"/>
          </p:cNvSpPr>
          <p:nvPr>
            <p:ph type="body" sz="half" idx="10"/>
          </p:nvPr>
        </p:nvSpPr>
        <p:spPr bwMode="auto">
          <a:xfrm>
            <a:off x="180975" y="4408488"/>
            <a:ext cx="6480175" cy="892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nl-NL" altLang="nl-NL" dirty="0">
              <a:solidFill>
                <a:schemeClr val="tx2"/>
              </a:solidFill>
              <a:latin typeface="Arial" panose="020B0604020202020204" pitchFamily="34" charset="0"/>
              <a:cs typeface="Arial" panose="020B0604020202020204" pitchFamily="34" charset="0"/>
            </a:endParaRPr>
          </a:p>
          <a:p>
            <a:pPr eaLnBrk="1" hangingPunct="1"/>
            <a:r>
              <a:rPr lang="nl-NL" altLang="nl-NL" sz="1600" dirty="0">
                <a:solidFill>
                  <a:schemeClr val="tx2"/>
                </a:solidFill>
                <a:latin typeface="Arial" panose="020B0604020202020204" pitchFamily="34" charset="0"/>
                <a:cs typeface="Arial" panose="020B0604020202020204" pitchFamily="34" charset="0"/>
              </a:rPr>
              <a:t>Maris van Sluijs, kerndocent logopedie</a:t>
            </a:r>
          </a:p>
          <a:p>
            <a:pPr eaLnBrk="1" hangingPunct="1"/>
            <a:r>
              <a:rPr lang="nl-NL" altLang="nl-NL" sz="1600" dirty="0">
                <a:solidFill>
                  <a:schemeClr val="tx2"/>
                </a:solidFill>
                <a:latin typeface="Arial" panose="020B0604020202020204" pitchFamily="34" charset="0"/>
                <a:cs typeface="Arial" panose="020B0604020202020204" pitchFamily="34" charset="0"/>
              </a:rPr>
              <a:t>Hogeschool Rotterdam</a:t>
            </a:r>
          </a:p>
          <a:p>
            <a:pPr eaLnBrk="1" hangingPunct="1"/>
            <a:endParaRPr lang="nl-NL" altLang="nl-NL" sz="1600" dirty="0">
              <a:solidFill>
                <a:schemeClr val="tx2"/>
              </a:solidFill>
              <a:latin typeface="Arial" panose="020B0604020202020204" pitchFamily="34" charset="0"/>
              <a:cs typeface="Arial" panose="020B0604020202020204" pitchFamily="34" charset="0"/>
            </a:endParaRPr>
          </a:p>
          <a:p>
            <a:pPr eaLnBrk="1" hangingPunct="1"/>
            <a:endParaRPr lang="nl-NL" altLang="nl-NL" dirty="0">
              <a:solidFill>
                <a:schemeClr val="tx2"/>
              </a:solidFill>
              <a:latin typeface="Arial" panose="020B0604020202020204" pitchFamily="34" charset="0"/>
              <a:cs typeface="Arial" panose="020B0604020202020204" pitchFamily="34" charset="0"/>
            </a:endParaRPr>
          </a:p>
          <a:p>
            <a:pPr eaLnBrk="1" hangingPunct="1"/>
            <a:endParaRPr lang="nl-NL" altLang="nl-NL" dirty="0">
              <a:solidFill>
                <a:schemeClr val="tx2"/>
              </a:solidFill>
              <a:latin typeface="Arial" panose="020B0604020202020204" pitchFamily="34" charset="0"/>
              <a:cs typeface="Arial" panose="020B0604020202020204" pitchFamily="34" charset="0"/>
            </a:endParaRPr>
          </a:p>
        </p:txBody>
      </p:sp>
      <p:sp>
        <p:nvSpPr>
          <p:cNvPr id="9220" name="Tekstvak 4"/>
          <p:cNvSpPr txBox="1">
            <a:spLocks noChangeArrowheads="1"/>
          </p:cNvSpPr>
          <p:nvPr/>
        </p:nvSpPr>
        <p:spPr bwMode="auto">
          <a:xfrm>
            <a:off x="180975" y="2608263"/>
            <a:ext cx="43910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r>
              <a:rPr lang="nl-NL" altLang="nl-NL" sz="3200" dirty="0">
                <a:solidFill>
                  <a:srgbClr val="B71327"/>
                </a:solidFill>
                <a:cs typeface="Arial" panose="020B0604020202020204" pitchFamily="34" charset="0"/>
              </a:rPr>
              <a:t>Inspiratiesessie</a:t>
            </a:r>
            <a:r>
              <a:rPr lang="nl-NL" altLang="nl-NL" sz="3200" dirty="0">
                <a:solidFill>
                  <a:schemeClr val="tx2"/>
                </a:solidFill>
                <a:cs typeface="Arial" panose="020B0604020202020204" pitchFamily="34" charset="0"/>
              </a:rPr>
              <a:t> </a:t>
            </a:r>
          </a:p>
          <a:p>
            <a:pPr eaLnBrk="1" hangingPunct="1"/>
            <a:r>
              <a:rPr lang="nl-NL" altLang="nl-NL" sz="3200" dirty="0">
                <a:solidFill>
                  <a:schemeClr val="tx2"/>
                </a:solidFill>
                <a:cs typeface="Arial" panose="020B0604020202020204" pitchFamily="34" charset="0"/>
              </a:rPr>
              <a:t>Slikstoornissen bij dementie:</a:t>
            </a:r>
            <a:br>
              <a:rPr lang="nl-NL" altLang="nl-NL" sz="3200" dirty="0">
                <a:solidFill>
                  <a:schemeClr val="tx2"/>
                </a:solidFill>
                <a:cs typeface="Arial" panose="020B0604020202020204" pitchFamily="34" charset="0"/>
              </a:rPr>
            </a:br>
            <a:r>
              <a:rPr lang="nl-NL" altLang="nl-NL" sz="3200" dirty="0">
                <a:solidFill>
                  <a:schemeClr val="tx2"/>
                </a:solidFill>
                <a:cs typeface="Arial" panose="020B0604020202020204" pitchFamily="34" charset="0"/>
              </a:rPr>
              <a:t>wat kun je ermee?</a:t>
            </a:r>
          </a:p>
        </p:txBody>
      </p:sp>
      <p:sp>
        <p:nvSpPr>
          <p:cNvPr id="9221" name="Tekstvak 1"/>
          <p:cNvSpPr txBox="1">
            <a:spLocks noChangeArrowheads="1"/>
          </p:cNvSpPr>
          <p:nvPr/>
        </p:nvSpPr>
        <p:spPr bwMode="auto">
          <a:xfrm>
            <a:off x="8340725" y="638175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nl-NL" altLang="nl-NL"/>
          </a:p>
        </p:txBody>
      </p:sp>
      <p:pic>
        <p:nvPicPr>
          <p:cNvPr id="9222" name="Afbeelding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8738" y="5703888"/>
            <a:ext cx="23399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
          <p:cNvPicPr>
            <a:picLocks noChangeAspect="1"/>
          </p:cNvPicPr>
          <p:nvPr/>
        </p:nvPicPr>
        <p:blipFill>
          <a:blip r:embed="rId6">
            <a:extLst>
              <a:ext uri="{28A0092B-C50C-407E-A947-70E740481C1C}">
                <a14:useLocalDpi xmlns:a14="http://schemas.microsoft.com/office/drawing/2010/main" val="0"/>
              </a:ext>
            </a:extLst>
          </a:blip>
          <a:srcRect t="24921" r="3670" b="25935"/>
          <a:stretch>
            <a:fillRect/>
          </a:stretch>
        </p:blipFill>
        <p:spPr bwMode="auto">
          <a:xfrm>
            <a:off x="209550" y="5424488"/>
            <a:ext cx="4600575"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6363" y="3749675"/>
            <a:ext cx="35623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Afbeelding 1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775" y="5067300"/>
            <a:ext cx="17383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bg1"/>
                </a:solidFill>
              </a:rPr>
              <a:t>Normaal slikken in 5 seconden</a:t>
            </a:r>
          </a:p>
        </p:txBody>
      </p:sp>
      <p:sp>
        <p:nvSpPr>
          <p:cNvPr id="3" name="Tijdelijke aanduiding voor inhoud 2"/>
          <p:cNvSpPr>
            <a:spLocks noGrp="1"/>
          </p:cNvSpPr>
          <p:nvPr>
            <p:ph idx="1"/>
          </p:nvPr>
        </p:nvSpPr>
        <p:spPr>
          <a:xfrm>
            <a:off x="539750" y="1471612"/>
            <a:ext cx="8015288" cy="4346525"/>
          </a:xfrm>
        </p:spPr>
        <p:txBody>
          <a:bodyPr/>
          <a:lstStyle/>
          <a:p>
            <a:endParaRPr lang="nl-NL" dirty="0"/>
          </a:p>
          <a:p>
            <a:endParaRPr lang="nl-NL" dirty="0"/>
          </a:p>
          <a:p>
            <a:endParaRPr lang="nl-NL" dirty="0"/>
          </a:p>
          <a:p>
            <a:endParaRPr lang="nl-NL" dirty="0"/>
          </a:p>
          <a:p>
            <a:endParaRPr lang="nl-NL" dirty="0"/>
          </a:p>
          <a:p>
            <a:endParaRPr lang="nl-NL" dirty="0"/>
          </a:p>
          <a:p>
            <a:endParaRPr lang="nl-NL" dirty="0"/>
          </a:p>
          <a:p>
            <a:endParaRPr lang="nl-NL" sz="2200" dirty="0">
              <a:hlinkClick r:id="rId3"/>
            </a:endParaRPr>
          </a:p>
          <a:p>
            <a:endParaRPr lang="nl-NL" sz="2200" dirty="0">
              <a:hlinkClick r:id="rId3"/>
            </a:endParaRPr>
          </a:p>
          <a:p>
            <a:r>
              <a:rPr lang="nl-NL" sz="2200" dirty="0">
                <a:hlinkClick r:id="rId3"/>
              </a:rPr>
              <a:t>https://www.youtube.com/watch?v=-17sWqxBAbY</a:t>
            </a:r>
            <a:r>
              <a:rPr lang="nl-NL" sz="2200" dirty="0"/>
              <a:t> </a:t>
            </a:r>
          </a:p>
        </p:txBody>
      </p:sp>
      <p:pic>
        <p:nvPicPr>
          <p:cNvPr id="5" name="Afbeelding 4">
            <a:hlinkClick r:id="rId3"/>
          </p:cNvPr>
          <p:cNvPicPr>
            <a:picLocks noChangeAspect="1"/>
          </p:cNvPicPr>
          <p:nvPr/>
        </p:nvPicPr>
        <p:blipFill>
          <a:blip r:embed="rId4"/>
          <a:stretch>
            <a:fillRect/>
          </a:stretch>
        </p:blipFill>
        <p:spPr>
          <a:xfrm>
            <a:off x="683568" y="1674762"/>
            <a:ext cx="5429250" cy="4143375"/>
          </a:xfrm>
          <a:prstGeom prst="rect">
            <a:avLst/>
          </a:prstGeom>
        </p:spPr>
      </p:pic>
    </p:spTree>
    <p:extLst>
      <p:ext uri="{BB962C8B-B14F-4D97-AF65-F5344CB8AC3E}">
        <p14:creationId xmlns:p14="http://schemas.microsoft.com/office/powerpoint/2010/main" val="135115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Wat is normaal slikken?</a:t>
            </a:r>
          </a:p>
        </p:txBody>
      </p:sp>
      <p:sp>
        <p:nvSpPr>
          <p:cNvPr id="3" name="Tijdelijke aanduiding voor inhoud 2"/>
          <p:cNvSpPr>
            <a:spLocks noGrp="1"/>
          </p:cNvSpPr>
          <p:nvPr>
            <p:ph idx="1"/>
          </p:nvPr>
        </p:nvSpPr>
        <p:spPr/>
        <p:txBody>
          <a:bodyPr/>
          <a:lstStyle/>
          <a:p>
            <a:r>
              <a:rPr lang="nl-NL" dirty="0"/>
              <a:t>Volgens Wikipedia:</a:t>
            </a:r>
          </a:p>
          <a:p>
            <a:pPr marL="266700" indent="0"/>
            <a:r>
              <a:rPr lang="nl-NL" dirty="0"/>
              <a:t>“Slikken is het proces bij mensen en dieren waarbij er voedsel of drank van de mond via de keelholte naar de slokdarm gebracht wordt. Hierbij sluiten het strotklepje en de huig respectievelijk de luchtpijp en de neusholte af.”</a:t>
            </a:r>
          </a:p>
        </p:txBody>
      </p:sp>
      <p:pic>
        <p:nvPicPr>
          <p:cNvPr id="4" name="Afbeelding 3"/>
          <p:cNvPicPr>
            <a:picLocks noChangeAspect="1"/>
          </p:cNvPicPr>
          <p:nvPr/>
        </p:nvPicPr>
        <p:blipFill>
          <a:blip r:embed="rId3"/>
          <a:stretch>
            <a:fillRect/>
          </a:stretch>
        </p:blipFill>
        <p:spPr>
          <a:xfrm>
            <a:off x="4260850" y="4354387"/>
            <a:ext cx="3556000" cy="2286000"/>
          </a:xfrm>
          <a:prstGeom prst="rect">
            <a:avLst/>
          </a:prstGeom>
        </p:spPr>
      </p:pic>
      <p:pic>
        <p:nvPicPr>
          <p:cNvPr id="5" name="Afbeelding 4"/>
          <p:cNvPicPr>
            <a:picLocks noChangeAspect="1"/>
          </p:cNvPicPr>
          <p:nvPr/>
        </p:nvPicPr>
        <p:blipFill>
          <a:blip r:embed="rId4"/>
          <a:stretch>
            <a:fillRect/>
          </a:stretch>
        </p:blipFill>
        <p:spPr>
          <a:xfrm>
            <a:off x="395536" y="4353023"/>
            <a:ext cx="3721100" cy="2184400"/>
          </a:xfrm>
          <a:prstGeom prst="rect">
            <a:avLst/>
          </a:prstGeom>
        </p:spPr>
      </p:pic>
    </p:spTree>
    <p:extLst>
      <p:ext uri="{BB962C8B-B14F-4D97-AF65-F5344CB8AC3E}">
        <p14:creationId xmlns:p14="http://schemas.microsoft.com/office/powerpoint/2010/main" val="2860628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2800" dirty="0" err="1">
                <a:solidFill>
                  <a:schemeClr val="bg1"/>
                </a:solidFill>
              </a:rPr>
              <a:t>Waarmee</a:t>
            </a:r>
            <a:r>
              <a:rPr lang="en-US" sz="2800" dirty="0">
                <a:solidFill>
                  <a:schemeClr val="bg1"/>
                </a:solidFill>
              </a:rPr>
              <a:t> doen we dat?</a:t>
            </a:r>
          </a:p>
        </p:txBody>
      </p:sp>
      <p:sp>
        <p:nvSpPr>
          <p:cNvPr id="13315" name="Rectangle 3"/>
          <p:cNvSpPr>
            <a:spLocks noGrp="1" noChangeArrowheads="1"/>
          </p:cNvSpPr>
          <p:nvPr>
            <p:ph idx="1"/>
          </p:nvPr>
        </p:nvSpPr>
        <p:spPr/>
        <p:txBody>
          <a:bodyPr/>
          <a:lstStyle/>
          <a:p>
            <a:pPr eaLnBrk="1" hangingPunct="1">
              <a:buFontTx/>
              <a:buAutoNum type="arabicPeriod"/>
            </a:pPr>
            <a:endParaRPr lang="en-US" sz="1800" dirty="0"/>
          </a:p>
          <a:p>
            <a:pPr marL="0" indent="0">
              <a:buClrTx/>
            </a:pPr>
            <a:endParaRPr lang="en-US" dirty="0">
              <a:latin typeface="Arial" panose="020B0604020202020204" pitchFamily="34" charset="0"/>
            </a:endParaRPr>
          </a:p>
          <a:p>
            <a:pPr marL="514350" indent="-514350">
              <a:buClrTx/>
              <a:buFont typeface="Verdana" panose="020B0604030504040204" pitchFamily="34" charset="0"/>
              <a:buAutoNum type="arabicPeriod"/>
            </a:pPr>
            <a:r>
              <a:rPr lang="en-US" dirty="0" err="1">
                <a:latin typeface="Arial" panose="020B0604020202020204" pitchFamily="34" charset="0"/>
              </a:rPr>
              <a:t>Lippen</a:t>
            </a:r>
            <a:endParaRPr lang="en-US" dirty="0">
              <a:latin typeface="Arial" panose="020B0604020202020204" pitchFamily="34" charset="0"/>
            </a:endParaRPr>
          </a:p>
          <a:p>
            <a:pPr marL="514350" indent="-514350">
              <a:buClrTx/>
              <a:buFont typeface="Verdana" panose="020B0604030504040204" pitchFamily="34" charset="0"/>
              <a:buAutoNum type="arabicPeriod"/>
            </a:pPr>
            <a:r>
              <a:rPr lang="nl-NL" dirty="0">
                <a:latin typeface="Arial" panose="020B0604020202020204" pitchFamily="34" charset="0"/>
              </a:rPr>
              <a:t>Tong</a:t>
            </a:r>
          </a:p>
          <a:p>
            <a:pPr marL="514350" indent="-514350">
              <a:buClrTx/>
              <a:buFont typeface="Verdana" panose="020B0604030504040204" pitchFamily="34" charset="0"/>
              <a:buAutoNum type="arabicPeriod"/>
            </a:pPr>
            <a:r>
              <a:rPr lang="nl-NL" dirty="0">
                <a:latin typeface="Arial" panose="020B0604020202020204" pitchFamily="34" charset="0"/>
              </a:rPr>
              <a:t>Gehemelte</a:t>
            </a:r>
          </a:p>
          <a:p>
            <a:pPr marL="514350" indent="-514350">
              <a:buClrTx/>
              <a:buFont typeface="Verdana" panose="020B0604030504040204" pitchFamily="34" charset="0"/>
              <a:buAutoNum type="arabicPeriod"/>
            </a:pPr>
            <a:r>
              <a:rPr lang="nl-NL" dirty="0">
                <a:latin typeface="Arial" panose="020B0604020202020204" pitchFamily="34" charset="0"/>
              </a:rPr>
              <a:t>Epiglottis</a:t>
            </a:r>
          </a:p>
          <a:p>
            <a:pPr marL="514350" indent="-514350">
              <a:buClrTx/>
              <a:buFont typeface="Verdana" panose="020B0604030504040204" pitchFamily="34" charset="0"/>
              <a:buAutoNum type="arabicPeriod"/>
            </a:pPr>
            <a:r>
              <a:rPr lang="nl-NL" dirty="0">
                <a:latin typeface="Arial" panose="020B0604020202020204" pitchFamily="34" charset="0"/>
              </a:rPr>
              <a:t>Luchtpijp</a:t>
            </a:r>
          </a:p>
          <a:p>
            <a:pPr marL="514350" indent="-514350">
              <a:buClrTx/>
              <a:buFont typeface="Verdana" panose="020B0604030504040204" pitchFamily="34" charset="0"/>
              <a:buAutoNum type="arabicPeriod"/>
            </a:pPr>
            <a:r>
              <a:rPr lang="nl-NL" dirty="0" err="1">
                <a:latin typeface="Arial" panose="020B0604020202020204" pitchFamily="34" charset="0"/>
              </a:rPr>
              <a:t>Oesofagus</a:t>
            </a:r>
            <a:endParaRPr lang="nl-NL" dirty="0">
              <a:latin typeface="Arial" panose="020B0604020202020204" pitchFamily="34" charset="0"/>
            </a:endParaRPr>
          </a:p>
          <a:p>
            <a:pPr eaLnBrk="1" hangingPunct="1"/>
            <a:endParaRPr lang="en-US" dirty="0"/>
          </a:p>
        </p:txBody>
      </p:sp>
      <p:pic>
        <p:nvPicPr>
          <p:cNvPr id="2" name="Afbeelding 1"/>
          <p:cNvPicPr>
            <a:picLocks noChangeAspect="1"/>
          </p:cNvPicPr>
          <p:nvPr/>
        </p:nvPicPr>
        <p:blipFill>
          <a:blip r:embed="rId3"/>
          <a:stretch>
            <a:fillRect/>
          </a:stretch>
        </p:blipFill>
        <p:spPr>
          <a:xfrm>
            <a:off x="2949893" y="1395943"/>
            <a:ext cx="6192689" cy="4896544"/>
          </a:xfrm>
          <a:prstGeom prst="rect">
            <a:avLst/>
          </a:prstGeom>
        </p:spPr>
      </p:pic>
      <p:sp>
        <p:nvSpPr>
          <p:cNvPr id="3" name="Tekstvak 2">
            <a:extLst>
              <a:ext uri="{FF2B5EF4-FFF2-40B4-BE49-F238E27FC236}">
                <a16:creationId xmlns:a16="http://schemas.microsoft.com/office/drawing/2014/main" id="{ADADBA8C-C5A6-1C40-BAA3-A346F3F59CF5}"/>
              </a:ext>
            </a:extLst>
          </p:cNvPr>
          <p:cNvSpPr txBox="1"/>
          <p:nvPr/>
        </p:nvSpPr>
        <p:spPr>
          <a:xfrm>
            <a:off x="3995936" y="4221088"/>
            <a:ext cx="356188" cy="461665"/>
          </a:xfrm>
          <a:prstGeom prst="rect">
            <a:avLst/>
          </a:prstGeom>
          <a:noFill/>
        </p:spPr>
        <p:txBody>
          <a:bodyPr wrap="none" rtlCol="0">
            <a:spAutoFit/>
          </a:bodyPr>
          <a:lstStyle/>
          <a:p>
            <a:r>
              <a:rPr lang="nl-NL" dirty="0"/>
              <a:t>1</a:t>
            </a:r>
          </a:p>
        </p:txBody>
      </p:sp>
      <p:sp>
        <p:nvSpPr>
          <p:cNvPr id="4" name="Tekstvak 3">
            <a:extLst>
              <a:ext uri="{FF2B5EF4-FFF2-40B4-BE49-F238E27FC236}">
                <a16:creationId xmlns:a16="http://schemas.microsoft.com/office/drawing/2014/main" id="{82BB86BB-AE06-4F42-80D0-7657BDF0F8A4}"/>
              </a:ext>
            </a:extLst>
          </p:cNvPr>
          <p:cNvSpPr txBox="1"/>
          <p:nvPr/>
        </p:nvSpPr>
        <p:spPr>
          <a:xfrm>
            <a:off x="5220072" y="3717032"/>
            <a:ext cx="356188" cy="461665"/>
          </a:xfrm>
          <a:prstGeom prst="rect">
            <a:avLst/>
          </a:prstGeom>
          <a:noFill/>
        </p:spPr>
        <p:txBody>
          <a:bodyPr wrap="none" rtlCol="0">
            <a:spAutoFit/>
          </a:bodyPr>
          <a:lstStyle/>
          <a:p>
            <a:r>
              <a:rPr lang="nl-NL" dirty="0"/>
              <a:t>2</a:t>
            </a:r>
          </a:p>
        </p:txBody>
      </p:sp>
      <p:sp>
        <p:nvSpPr>
          <p:cNvPr id="5" name="Tekstvak 4">
            <a:extLst>
              <a:ext uri="{FF2B5EF4-FFF2-40B4-BE49-F238E27FC236}">
                <a16:creationId xmlns:a16="http://schemas.microsoft.com/office/drawing/2014/main" id="{A0E504F8-1C90-914A-8B2F-90DE008AAF34}"/>
              </a:ext>
            </a:extLst>
          </p:cNvPr>
          <p:cNvSpPr txBox="1"/>
          <p:nvPr/>
        </p:nvSpPr>
        <p:spPr>
          <a:xfrm>
            <a:off x="5868144" y="3212976"/>
            <a:ext cx="356188" cy="461665"/>
          </a:xfrm>
          <a:prstGeom prst="rect">
            <a:avLst/>
          </a:prstGeom>
          <a:noFill/>
        </p:spPr>
        <p:txBody>
          <a:bodyPr wrap="none" rtlCol="0">
            <a:spAutoFit/>
          </a:bodyPr>
          <a:lstStyle/>
          <a:p>
            <a:r>
              <a:rPr lang="nl-NL" dirty="0"/>
              <a:t>3</a:t>
            </a:r>
          </a:p>
        </p:txBody>
      </p:sp>
      <p:sp>
        <p:nvSpPr>
          <p:cNvPr id="6" name="Tekstvak 5">
            <a:extLst>
              <a:ext uri="{FF2B5EF4-FFF2-40B4-BE49-F238E27FC236}">
                <a16:creationId xmlns:a16="http://schemas.microsoft.com/office/drawing/2014/main" id="{376C2BD3-45A6-8947-A026-F9929ABE5E55}"/>
              </a:ext>
            </a:extLst>
          </p:cNvPr>
          <p:cNvSpPr txBox="1"/>
          <p:nvPr/>
        </p:nvSpPr>
        <p:spPr>
          <a:xfrm>
            <a:off x="6224332" y="4509120"/>
            <a:ext cx="356188" cy="461665"/>
          </a:xfrm>
          <a:prstGeom prst="rect">
            <a:avLst/>
          </a:prstGeom>
          <a:noFill/>
        </p:spPr>
        <p:txBody>
          <a:bodyPr wrap="none" rtlCol="0">
            <a:spAutoFit/>
          </a:bodyPr>
          <a:lstStyle/>
          <a:p>
            <a:r>
              <a:rPr lang="nl-NL" dirty="0"/>
              <a:t>4</a:t>
            </a:r>
          </a:p>
        </p:txBody>
      </p:sp>
      <p:sp>
        <p:nvSpPr>
          <p:cNvPr id="7" name="Tekstvak 6">
            <a:extLst>
              <a:ext uri="{FF2B5EF4-FFF2-40B4-BE49-F238E27FC236}">
                <a16:creationId xmlns:a16="http://schemas.microsoft.com/office/drawing/2014/main" id="{41004CB9-1C77-034F-B0FB-11DCF73DF0CA}"/>
              </a:ext>
            </a:extLst>
          </p:cNvPr>
          <p:cNvSpPr txBox="1"/>
          <p:nvPr/>
        </p:nvSpPr>
        <p:spPr>
          <a:xfrm>
            <a:off x="6224332" y="5877272"/>
            <a:ext cx="356188" cy="461665"/>
          </a:xfrm>
          <a:prstGeom prst="rect">
            <a:avLst/>
          </a:prstGeom>
          <a:noFill/>
        </p:spPr>
        <p:txBody>
          <a:bodyPr wrap="none" rtlCol="0">
            <a:spAutoFit/>
          </a:bodyPr>
          <a:lstStyle/>
          <a:p>
            <a:r>
              <a:rPr lang="nl-NL" dirty="0"/>
              <a:t>5</a:t>
            </a:r>
          </a:p>
        </p:txBody>
      </p:sp>
      <p:sp>
        <p:nvSpPr>
          <p:cNvPr id="8" name="Tekstvak 7">
            <a:extLst>
              <a:ext uri="{FF2B5EF4-FFF2-40B4-BE49-F238E27FC236}">
                <a16:creationId xmlns:a16="http://schemas.microsoft.com/office/drawing/2014/main" id="{84DF389E-B322-F64D-ABEC-C75792A8315A}"/>
              </a:ext>
            </a:extLst>
          </p:cNvPr>
          <p:cNvSpPr txBox="1"/>
          <p:nvPr/>
        </p:nvSpPr>
        <p:spPr>
          <a:xfrm>
            <a:off x="6660232" y="5906491"/>
            <a:ext cx="356188" cy="461665"/>
          </a:xfrm>
          <a:prstGeom prst="rect">
            <a:avLst/>
          </a:prstGeom>
          <a:noFill/>
        </p:spPr>
        <p:txBody>
          <a:bodyPr wrap="none" rtlCol="0">
            <a:spAutoFit/>
          </a:bodyPr>
          <a:lstStyle/>
          <a:p>
            <a:r>
              <a:rPr lang="nl-NL" dirty="0"/>
              <a:t>6</a:t>
            </a:r>
          </a:p>
        </p:txBody>
      </p:sp>
    </p:spTree>
    <p:extLst>
      <p:ext uri="{BB962C8B-B14F-4D97-AF65-F5344CB8AC3E}">
        <p14:creationId xmlns:p14="http://schemas.microsoft.com/office/powerpoint/2010/main" val="4169020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nl-NL" sz="2800" dirty="0">
                <a:solidFill>
                  <a:schemeClr val="bg1"/>
                </a:solidFill>
              </a:rPr>
              <a:t>En hoe doen we dat?</a:t>
            </a:r>
          </a:p>
        </p:txBody>
      </p:sp>
      <p:sp>
        <p:nvSpPr>
          <p:cNvPr id="16387" name="Rectangle 3"/>
          <p:cNvSpPr>
            <a:spLocks noGrp="1" noChangeArrowheads="1"/>
          </p:cNvSpPr>
          <p:nvPr>
            <p:ph idx="1"/>
          </p:nvPr>
        </p:nvSpPr>
        <p:spPr>
          <a:xfrm>
            <a:off x="539750" y="1471612"/>
            <a:ext cx="8352730" cy="4405660"/>
          </a:xfrm>
        </p:spPr>
        <p:txBody>
          <a:bodyPr/>
          <a:lstStyle/>
          <a:p>
            <a:pPr marL="457200" indent="-457200">
              <a:buClrTx/>
              <a:buFont typeface="Wingdings" panose="05000000000000000000" pitchFamily="2" charset="2"/>
              <a:buChar char="§"/>
            </a:pPr>
            <a:endParaRPr lang="nl-NL" dirty="0">
              <a:latin typeface="Arial" panose="020B0604020202020204" pitchFamily="34" charset="0"/>
            </a:endParaRPr>
          </a:p>
          <a:p>
            <a:pPr marL="457200" indent="-457200">
              <a:buClrTx/>
              <a:buFont typeface="Wingdings" panose="05000000000000000000" pitchFamily="2" charset="2"/>
              <a:buChar char="§"/>
            </a:pPr>
            <a:r>
              <a:rPr lang="nl-NL" dirty="0">
                <a:latin typeface="Arial" panose="020B0604020202020204" pitchFamily="34" charset="0"/>
              </a:rPr>
              <a:t>Met opeenvolgende, gecoördineerde bewegingen, gestuurd door een aantal hersenzenuwen</a:t>
            </a:r>
          </a:p>
          <a:p>
            <a:pPr marL="457200" indent="-457200">
              <a:buClrTx/>
              <a:buFont typeface="Wingdings" panose="05000000000000000000" pitchFamily="2" charset="2"/>
              <a:buChar char="§"/>
            </a:pPr>
            <a:endParaRPr lang="nl-NL" dirty="0">
              <a:latin typeface="Arial" panose="020B0604020202020204" pitchFamily="34" charset="0"/>
            </a:endParaRPr>
          </a:p>
          <a:p>
            <a:pPr marL="457200" indent="-457200">
              <a:buClrTx/>
              <a:buFont typeface="Wingdings" panose="05000000000000000000" pitchFamily="2" charset="2"/>
              <a:buChar char="§"/>
            </a:pPr>
            <a:r>
              <a:rPr lang="nl-NL" dirty="0">
                <a:latin typeface="Arial" panose="020B0604020202020204" pitchFamily="34" charset="0"/>
              </a:rPr>
              <a:t>Gedeeltelijk willekeurig, gedeeltelijk onwillekeurig</a:t>
            </a:r>
          </a:p>
        </p:txBody>
      </p:sp>
    </p:spTree>
    <p:extLst>
      <p:ext uri="{BB962C8B-B14F-4D97-AF65-F5344CB8AC3E}">
        <p14:creationId xmlns:p14="http://schemas.microsoft.com/office/powerpoint/2010/main" val="2073071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nl-NL" sz="2800" dirty="0">
                <a:solidFill>
                  <a:schemeClr val="bg1"/>
                </a:solidFill>
              </a:rPr>
              <a:t>4 fasen van het slikproces</a:t>
            </a:r>
          </a:p>
        </p:txBody>
      </p:sp>
      <p:sp>
        <p:nvSpPr>
          <p:cNvPr id="16387" name="Rectangle 3"/>
          <p:cNvSpPr>
            <a:spLocks noGrp="1" noChangeArrowheads="1"/>
          </p:cNvSpPr>
          <p:nvPr>
            <p:ph idx="1"/>
          </p:nvPr>
        </p:nvSpPr>
        <p:spPr>
          <a:xfrm>
            <a:off x="467544" y="1471612"/>
            <a:ext cx="8424936" cy="4405660"/>
          </a:xfrm>
        </p:spPr>
        <p:txBody>
          <a:bodyPr/>
          <a:lstStyle/>
          <a:p>
            <a:pPr marL="514350" lvl="1" indent="-514350">
              <a:buClrTx/>
              <a:buFont typeface="+mj-lt"/>
              <a:buAutoNum type="arabicPeriod"/>
            </a:pPr>
            <a:r>
              <a:rPr lang="nl-NL" sz="2800" dirty="0">
                <a:latin typeface="Arial" panose="020B0604020202020204" pitchFamily="34" charset="0"/>
              </a:rPr>
              <a:t>Voorbereidende of </a:t>
            </a:r>
            <a:r>
              <a:rPr lang="nl-NL" sz="2800" dirty="0" err="1">
                <a:latin typeface="Arial" panose="020B0604020202020204" pitchFamily="34" charset="0"/>
              </a:rPr>
              <a:t>pre-orale</a:t>
            </a:r>
            <a:r>
              <a:rPr lang="nl-NL" sz="2800" dirty="0">
                <a:latin typeface="Arial" panose="020B0604020202020204" pitchFamily="34" charset="0"/>
              </a:rPr>
              <a:t> fase</a:t>
            </a:r>
          </a:p>
          <a:p>
            <a:pPr marL="865188" lvl="3" indent="-457200">
              <a:buFont typeface="Wingdings" panose="05000000000000000000" pitchFamily="2" charset="2"/>
              <a:buChar char="Ø"/>
            </a:pPr>
            <a:r>
              <a:rPr lang="nl-NL" sz="2800" dirty="0">
                <a:latin typeface="Arial" panose="020B0604020202020204" pitchFamily="34" charset="0"/>
              </a:rPr>
              <a:t>bewust en willekeurig</a:t>
            </a:r>
          </a:p>
          <a:p>
            <a:pPr marL="514350" lvl="1" indent="-514350">
              <a:buClrTx/>
              <a:buFont typeface="+mj-lt"/>
              <a:buAutoNum type="arabicPeriod"/>
            </a:pPr>
            <a:r>
              <a:rPr lang="nl-NL" sz="2800" dirty="0">
                <a:latin typeface="Arial" panose="020B0604020202020204" pitchFamily="34" charset="0"/>
              </a:rPr>
              <a:t>Orale (transport)fase</a:t>
            </a:r>
          </a:p>
          <a:p>
            <a:pPr marL="865188" lvl="3" indent="-457200">
              <a:buFont typeface="Wingdings" panose="05000000000000000000" pitchFamily="2" charset="2"/>
              <a:buChar char="Ø"/>
            </a:pPr>
            <a:r>
              <a:rPr lang="nl-NL" sz="2800" dirty="0">
                <a:latin typeface="Arial" panose="020B0604020202020204" pitchFamily="34" charset="0"/>
              </a:rPr>
              <a:t>bewust en willekeurig</a:t>
            </a:r>
          </a:p>
          <a:p>
            <a:pPr marL="514350" lvl="1" indent="-514350">
              <a:buClrTx/>
              <a:buFont typeface="+mj-lt"/>
              <a:buAutoNum type="arabicPeriod"/>
            </a:pPr>
            <a:r>
              <a:rPr lang="nl-NL" sz="2800" dirty="0" err="1">
                <a:latin typeface="Arial" panose="020B0604020202020204" pitchFamily="34" charset="0"/>
              </a:rPr>
              <a:t>Faryngeale</a:t>
            </a:r>
            <a:r>
              <a:rPr lang="nl-NL" sz="2800" dirty="0">
                <a:latin typeface="Arial" panose="020B0604020202020204" pitchFamily="34" charset="0"/>
              </a:rPr>
              <a:t> fase</a:t>
            </a:r>
          </a:p>
          <a:p>
            <a:pPr marL="865188" lvl="3" indent="-457200">
              <a:buFont typeface="Wingdings" panose="05000000000000000000" pitchFamily="2" charset="2"/>
              <a:buChar char="Ø"/>
            </a:pPr>
            <a:r>
              <a:rPr lang="nl-NL" sz="2800" dirty="0">
                <a:latin typeface="Arial" panose="020B0604020202020204" pitchFamily="34" charset="0"/>
              </a:rPr>
              <a:t>bewust en onwillekeurig</a:t>
            </a:r>
          </a:p>
          <a:p>
            <a:pPr marL="514350" lvl="1" indent="-514350">
              <a:buClrTx/>
              <a:buFont typeface="+mj-lt"/>
              <a:buAutoNum type="arabicPeriod"/>
            </a:pPr>
            <a:r>
              <a:rPr lang="nl-NL" sz="2800" dirty="0">
                <a:latin typeface="Arial" panose="020B0604020202020204" pitchFamily="34" charset="0"/>
              </a:rPr>
              <a:t>Oesofageale fase</a:t>
            </a:r>
          </a:p>
          <a:p>
            <a:pPr marL="865188" lvl="3" indent="-457200">
              <a:buFont typeface="Wingdings" panose="05000000000000000000" pitchFamily="2" charset="2"/>
              <a:buChar char="Ø"/>
            </a:pPr>
            <a:r>
              <a:rPr lang="nl-NL" sz="2800" dirty="0">
                <a:latin typeface="Arial" panose="020B0604020202020204" pitchFamily="34" charset="0"/>
              </a:rPr>
              <a:t>onbewust en onwillekeurig</a:t>
            </a:r>
          </a:p>
        </p:txBody>
      </p:sp>
    </p:spTree>
    <p:extLst>
      <p:ext uri="{BB962C8B-B14F-4D97-AF65-F5344CB8AC3E}">
        <p14:creationId xmlns:p14="http://schemas.microsoft.com/office/powerpoint/2010/main" val="292917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1520" y="0"/>
            <a:ext cx="8281293" cy="1143000"/>
          </a:xfrm>
        </p:spPr>
        <p:txBody>
          <a:bodyPr/>
          <a:lstStyle/>
          <a:p>
            <a:pPr eaLnBrk="1" hangingPunct="1"/>
            <a:r>
              <a:rPr lang="en-US" sz="2800" dirty="0">
                <a:solidFill>
                  <a:schemeClr val="bg1"/>
                </a:solidFill>
              </a:rPr>
              <a:t>Wat </a:t>
            </a:r>
            <a:r>
              <a:rPr lang="en-US" sz="2800" dirty="0" err="1">
                <a:solidFill>
                  <a:schemeClr val="bg1"/>
                </a:solidFill>
              </a:rPr>
              <a:t>gebeurt</a:t>
            </a:r>
            <a:r>
              <a:rPr lang="en-US" sz="2800" dirty="0">
                <a:solidFill>
                  <a:schemeClr val="bg1"/>
                </a:solidFill>
              </a:rPr>
              <a:t> </a:t>
            </a:r>
            <a:r>
              <a:rPr lang="en-US" sz="2800" dirty="0" err="1">
                <a:solidFill>
                  <a:schemeClr val="bg1"/>
                </a:solidFill>
              </a:rPr>
              <a:t>er</a:t>
            </a:r>
            <a:r>
              <a:rPr lang="en-US" sz="2800" dirty="0">
                <a:solidFill>
                  <a:schemeClr val="bg1"/>
                </a:solidFill>
              </a:rPr>
              <a:t> in de </a:t>
            </a:r>
            <a:r>
              <a:rPr lang="en-US" sz="2800" dirty="0" err="1">
                <a:solidFill>
                  <a:schemeClr val="bg1"/>
                </a:solidFill>
              </a:rPr>
              <a:t>voorbereidende</a:t>
            </a:r>
            <a:r>
              <a:rPr lang="en-US" sz="2800" dirty="0">
                <a:solidFill>
                  <a:schemeClr val="bg1"/>
                </a:solidFill>
              </a:rPr>
              <a:t> </a:t>
            </a:r>
            <a:r>
              <a:rPr lang="en-US" sz="2800" dirty="0" err="1">
                <a:solidFill>
                  <a:schemeClr val="bg1"/>
                </a:solidFill>
              </a:rPr>
              <a:t>orale</a:t>
            </a:r>
            <a:r>
              <a:rPr lang="en-US" sz="2800" dirty="0">
                <a:solidFill>
                  <a:schemeClr val="bg1"/>
                </a:solidFill>
              </a:rPr>
              <a:t> </a:t>
            </a:r>
            <a:r>
              <a:rPr lang="en-US" sz="2800" dirty="0" err="1">
                <a:solidFill>
                  <a:schemeClr val="bg1"/>
                </a:solidFill>
              </a:rPr>
              <a:t>fase</a:t>
            </a:r>
            <a:r>
              <a:rPr lang="en-US" sz="2800" dirty="0">
                <a:solidFill>
                  <a:schemeClr val="bg1"/>
                </a:solidFill>
              </a:rPr>
              <a:t>?</a:t>
            </a:r>
            <a:r>
              <a:rPr lang="nl-NL" sz="2800" dirty="0">
                <a:solidFill>
                  <a:schemeClr val="bg1"/>
                </a:solidFill>
              </a:rPr>
              <a:t> </a:t>
            </a:r>
            <a:br>
              <a:rPr lang="nl-NL" sz="2800" dirty="0">
                <a:solidFill>
                  <a:schemeClr val="bg1"/>
                </a:solidFill>
              </a:rPr>
            </a:br>
            <a:endParaRPr lang="nl-NL" sz="2800" dirty="0">
              <a:solidFill>
                <a:schemeClr val="bg1"/>
              </a:solidFill>
            </a:endParaRPr>
          </a:p>
        </p:txBody>
      </p:sp>
      <p:sp>
        <p:nvSpPr>
          <p:cNvPr id="19459" name="Rectangle 3"/>
          <p:cNvSpPr>
            <a:spLocks noGrp="1" noChangeArrowheads="1"/>
          </p:cNvSpPr>
          <p:nvPr>
            <p:ph idx="1"/>
          </p:nvPr>
        </p:nvSpPr>
        <p:spPr>
          <a:xfrm>
            <a:off x="539750" y="1471612"/>
            <a:ext cx="5112370" cy="3973611"/>
          </a:xfrm>
        </p:spPr>
        <p:txBody>
          <a:bodyPr/>
          <a:lstStyle/>
          <a:p>
            <a:pPr marL="457200" indent="-457200">
              <a:buClrTx/>
              <a:buFont typeface="Wingdings" panose="05000000000000000000" pitchFamily="2" charset="2"/>
              <a:buChar char="§"/>
            </a:pPr>
            <a:endParaRPr lang="nl-NL" dirty="0">
              <a:latin typeface="Arial" panose="020B0604020202020204" pitchFamily="34" charset="0"/>
            </a:endParaRPr>
          </a:p>
          <a:p>
            <a:pPr marL="457200" indent="-457200">
              <a:buClrTx/>
              <a:buFont typeface="Wingdings" panose="05000000000000000000" pitchFamily="2" charset="2"/>
              <a:buChar char="§"/>
            </a:pPr>
            <a:r>
              <a:rPr lang="nl-NL" dirty="0">
                <a:latin typeface="Arial" panose="020B0604020202020204" pitchFamily="34" charset="0"/>
              </a:rPr>
              <a:t>Bewust en willekeurig</a:t>
            </a:r>
          </a:p>
          <a:p>
            <a:pPr marL="457200" indent="-457200">
              <a:buClrTx/>
              <a:buFont typeface="Wingdings" panose="05000000000000000000" pitchFamily="2" charset="2"/>
              <a:buChar char="§"/>
            </a:pPr>
            <a:r>
              <a:rPr lang="nl-NL" dirty="0">
                <a:latin typeface="Arial" panose="020B0604020202020204" pitchFamily="34" charset="0"/>
              </a:rPr>
              <a:t>Eten naar de mond brengen</a:t>
            </a:r>
          </a:p>
          <a:p>
            <a:pPr marL="457200" indent="-457200">
              <a:buClrTx/>
              <a:buFont typeface="Wingdings" panose="05000000000000000000" pitchFamily="2" charset="2"/>
              <a:buChar char="§"/>
            </a:pPr>
            <a:r>
              <a:rPr lang="nl-NL" dirty="0">
                <a:latin typeface="Arial" panose="020B0604020202020204" pitchFamily="34" charset="0"/>
              </a:rPr>
              <a:t>Mond openen</a:t>
            </a:r>
          </a:p>
          <a:p>
            <a:pPr marL="457200" indent="-457200">
              <a:buClrTx/>
              <a:buFont typeface="Wingdings" panose="05000000000000000000" pitchFamily="2" charset="2"/>
              <a:buChar char="§"/>
            </a:pPr>
            <a:r>
              <a:rPr lang="nl-NL" dirty="0">
                <a:latin typeface="Arial" panose="020B0604020202020204" pitchFamily="34" charset="0"/>
              </a:rPr>
              <a:t>Mond sluiten (afhappen)</a:t>
            </a:r>
          </a:p>
          <a:p>
            <a:pPr marL="457200" indent="-457200">
              <a:buClrTx/>
              <a:buFont typeface="Wingdings" panose="05000000000000000000" pitchFamily="2" charset="2"/>
              <a:buChar char="§"/>
            </a:pPr>
            <a:r>
              <a:rPr lang="nl-NL" dirty="0">
                <a:latin typeface="Arial" panose="020B0604020202020204" pitchFamily="34" charset="0"/>
              </a:rPr>
              <a:t>Afsnijden, pletten, kauwen/malen</a:t>
            </a:r>
          </a:p>
          <a:p>
            <a:pPr marL="457200" indent="-457200">
              <a:buClrTx/>
              <a:buFont typeface="Wingdings" panose="05000000000000000000" pitchFamily="2" charset="2"/>
              <a:buChar char="§"/>
            </a:pPr>
            <a:r>
              <a:rPr lang="nl-NL" dirty="0">
                <a:latin typeface="Arial" panose="020B0604020202020204" pitchFamily="34" charset="0"/>
              </a:rPr>
              <a:t>Tong verzamelt voeding</a:t>
            </a:r>
          </a:p>
          <a:p>
            <a:pPr marL="457200" indent="-457200">
              <a:buClrTx/>
              <a:buFont typeface="Wingdings" panose="05000000000000000000" pitchFamily="2" charset="2"/>
              <a:buChar char="§"/>
            </a:pPr>
            <a:r>
              <a:rPr lang="nl-NL" dirty="0">
                <a:latin typeface="Arial" panose="020B0604020202020204" pitchFamily="34" charset="0"/>
              </a:rPr>
              <a:t>Tong houdt voeding tegen het gehemelte</a:t>
            </a:r>
          </a:p>
          <a:p>
            <a:pPr eaLnBrk="1" hangingPunct="1">
              <a:buNone/>
            </a:pPr>
            <a:endParaRPr lang="nl-NL" dirty="0"/>
          </a:p>
        </p:txBody>
      </p:sp>
      <p:pic>
        <p:nvPicPr>
          <p:cNvPr id="2" name="Afbeelding 1"/>
          <p:cNvPicPr>
            <a:picLocks noChangeAspect="1"/>
          </p:cNvPicPr>
          <p:nvPr/>
        </p:nvPicPr>
        <p:blipFill>
          <a:blip r:embed="rId3"/>
          <a:stretch>
            <a:fillRect/>
          </a:stretch>
        </p:blipFill>
        <p:spPr>
          <a:xfrm>
            <a:off x="5670500" y="1908571"/>
            <a:ext cx="3259835" cy="3528392"/>
          </a:xfrm>
          <a:prstGeom prst="rect">
            <a:avLst/>
          </a:prstGeom>
        </p:spPr>
      </p:pic>
    </p:spTree>
    <p:extLst>
      <p:ext uri="{BB962C8B-B14F-4D97-AF65-F5344CB8AC3E}">
        <p14:creationId xmlns:p14="http://schemas.microsoft.com/office/powerpoint/2010/main" val="4082926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9512" y="-131160"/>
            <a:ext cx="7993063" cy="1143000"/>
          </a:xfrm>
        </p:spPr>
        <p:txBody>
          <a:bodyPr/>
          <a:lstStyle/>
          <a:p>
            <a:pPr eaLnBrk="1" hangingPunct="1"/>
            <a:r>
              <a:rPr lang="nl-NL" sz="2800" dirty="0">
                <a:solidFill>
                  <a:schemeClr val="bg1"/>
                </a:solidFill>
              </a:rPr>
              <a:t>Wat gebeurt er in de orale (transport)fase? </a:t>
            </a:r>
          </a:p>
        </p:txBody>
      </p:sp>
      <p:sp>
        <p:nvSpPr>
          <p:cNvPr id="23555" name="Rectangle 3"/>
          <p:cNvSpPr>
            <a:spLocks noGrp="1" noChangeArrowheads="1"/>
          </p:cNvSpPr>
          <p:nvPr>
            <p:ph idx="1"/>
          </p:nvPr>
        </p:nvSpPr>
        <p:spPr>
          <a:xfrm>
            <a:off x="539750" y="1471612"/>
            <a:ext cx="4968354" cy="3973611"/>
          </a:xfrm>
        </p:spPr>
        <p:txBody>
          <a:bodyPr/>
          <a:lstStyle/>
          <a:p>
            <a:pPr marL="457200" indent="-457200">
              <a:buClrTx/>
              <a:buFont typeface="Wingdings" panose="05000000000000000000" pitchFamily="2" charset="2"/>
              <a:buChar char="§"/>
            </a:pPr>
            <a:r>
              <a:rPr lang="nl-NL" dirty="0">
                <a:latin typeface="Arial" panose="020B0604020202020204" pitchFamily="34" charset="0"/>
              </a:rPr>
              <a:t>Bewust en willekeurig</a:t>
            </a:r>
          </a:p>
          <a:p>
            <a:pPr marL="457200" indent="-457200">
              <a:buClrTx/>
              <a:buFont typeface="Wingdings" panose="05000000000000000000" pitchFamily="2" charset="2"/>
              <a:buChar char="§"/>
            </a:pPr>
            <a:r>
              <a:rPr lang="nl-NL" dirty="0">
                <a:latin typeface="Arial" panose="020B0604020202020204" pitchFamily="34" charset="0"/>
              </a:rPr>
              <a:t>Tong en onderkaak plaatsen ‘bolus’ in het midden van de tong</a:t>
            </a:r>
          </a:p>
          <a:p>
            <a:pPr marL="457200" indent="-457200">
              <a:buClrTx/>
              <a:buFont typeface="Wingdings" panose="05000000000000000000" pitchFamily="2" charset="2"/>
              <a:buChar char="§"/>
            </a:pPr>
            <a:r>
              <a:rPr lang="nl-NL" dirty="0">
                <a:latin typeface="Arial" panose="020B0604020202020204" pitchFamily="34" charset="0"/>
              </a:rPr>
              <a:t>Tong golft omhoog </a:t>
            </a:r>
          </a:p>
          <a:p>
            <a:pPr marL="457200" indent="-457200">
              <a:buClrTx/>
              <a:buFont typeface="Wingdings" panose="05000000000000000000" pitchFamily="2" charset="2"/>
              <a:buChar char="§"/>
            </a:pPr>
            <a:r>
              <a:rPr lang="nl-NL" dirty="0">
                <a:latin typeface="Arial" panose="020B0604020202020204" pitchFamily="34" charset="0"/>
              </a:rPr>
              <a:t>Achterste gehemeltebogen trekken samen</a:t>
            </a:r>
          </a:p>
          <a:p>
            <a:pPr marL="457200" indent="-457200">
              <a:buClrTx/>
              <a:buFont typeface="Wingdings" panose="05000000000000000000" pitchFamily="2" charset="2"/>
              <a:buChar char="§"/>
            </a:pPr>
            <a:r>
              <a:rPr lang="nl-NL" dirty="0">
                <a:latin typeface="Arial" panose="020B0604020202020204" pitchFamily="34" charset="0"/>
              </a:rPr>
              <a:t>Zachte gehemelte beweegt naar achterdeel tong en keelwand</a:t>
            </a:r>
            <a:endParaRPr lang="nl-NL" dirty="0"/>
          </a:p>
          <a:p>
            <a:pPr eaLnBrk="1" hangingPunct="1">
              <a:buFont typeface="Arial" charset="0"/>
              <a:buChar char="•"/>
            </a:pPr>
            <a:endParaRPr lang="nl-NL" dirty="0"/>
          </a:p>
          <a:p>
            <a:pPr eaLnBrk="1" hangingPunct="1">
              <a:buFont typeface="Arial" charset="0"/>
              <a:buNone/>
            </a:pPr>
            <a:endParaRPr lang="nl-NL" dirty="0"/>
          </a:p>
        </p:txBody>
      </p:sp>
      <p:pic>
        <p:nvPicPr>
          <p:cNvPr id="2" name="Afbeelding 1"/>
          <p:cNvPicPr>
            <a:picLocks noChangeAspect="1"/>
          </p:cNvPicPr>
          <p:nvPr/>
        </p:nvPicPr>
        <p:blipFill>
          <a:blip r:embed="rId3"/>
          <a:stretch>
            <a:fillRect/>
          </a:stretch>
        </p:blipFill>
        <p:spPr>
          <a:xfrm>
            <a:off x="5530676" y="1489248"/>
            <a:ext cx="3491880" cy="3295368"/>
          </a:xfrm>
          <a:prstGeom prst="rect">
            <a:avLst/>
          </a:prstGeom>
        </p:spPr>
      </p:pic>
    </p:spTree>
    <p:extLst>
      <p:ext uri="{BB962C8B-B14F-4D97-AF65-F5344CB8AC3E}">
        <p14:creationId xmlns:p14="http://schemas.microsoft.com/office/powerpoint/2010/main" val="4212801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9512" y="-131160"/>
            <a:ext cx="7993063" cy="1143000"/>
          </a:xfrm>
        </p:spPr>
        <p:txBody>
          <a:bodyPr/>
          <a:lstStyle/>
          <a:p>
            <a:pPr eaLnBrk="1" hangingPunct="1"/>
            <a:r>
              <a:rPr lang="nl-NL" sz="2800" dirty="0">
                <a:solidFill>
                  <a:schemeClr val="bg1"/>
                </a:solidFill>
              </a:rPr>
              <a:t>Wat gebeurt er in de orale (transport)fase?</a:t>
            </a:r>
          </a:p>
        </p:txBody>
      </p:sp>
      <p:sp>
        <p:nvSpPr>
          <p:cNvPr id="23555" name="Rectangle 3"/>
          <p:cNvSpPr>
            <a:spLocks noGrp="1" noChangeArrowheads="1"/>
          </p:cNvSpPr>
          <p:nvPr>
            <p:ph idx="1"/>
          </p:nvPr>
        </p:nvSpPr>
        <p:spPr>
          <a:xfrm>
            <a:off x="539750" y="1471612"/>
            <a:ext cx="5328394" cy="3973611"/>
          </a:xfrm>
        </p:spPr>
        <p:txBody>
          <a:bodyPr/>
          <a:lstStyle/>
          <a:p>
            <a:pPr marL="457200" indent="-457200">
              <a:buClrTx/>
              <a:buFont typeface="Wingdings" panose="05000000000000000000" pitchFamily="2" charset="2"/>
              <a:buChar char="§"/>
            </a:pPr>
            <a:r>
              <a:rPr lang="nl-NL" dirty="0">
                <a:latin typeface="Arial" panose="020B0604020202020204" pitchFamily="34" charset="0"/>
              </a:rPr>
              <a:t>Tong golft naar achteren</a:t>
            </a:r>
          </a:p>
          <a:p>
            <a:pPr marL="457200" indent="-457200">
              <a:buClrTx/>
              <a:buFont typeface="Wingdings" panose="05000000000000000000" pitchFamily="2" charset="2"/>
              <a:buChar char="§"/>
            </a:pPr>
            <a:r>
              <a:rPr lang="nl-NL" dirty="0">
                <a:latin typeface="Arial" panose="020B0604020202020204" pitchFamily="34" charset="0"/>
              </a:rPr>
              <a:t>‘Bolus’ wordt achter in de keel gedrukt</a:t>
            </a:r>
          </a:p>
          <a:p>
            <a:pPr marL="457200" indent="-457200">
              <a:buClrTx/>
              <a:buFont typeface="Wingdings" panose="05000000000000000000" pitchFamily="2" charset="2"/>
              <a:buChar char="§"/>
            </a:pPr>
            <a:r>
              <a:rPr lang="nl-NL" dirty="0">
                <a:latin typeface="Arial" panose="020B0604020202020204" pitchFamily="34" charset="0"/>
              </a:rPr>
              <a:t>Weg naar de neus wordt afgesloten</a:t>
            </a:r>
          </a:p>
          <a:p>
            <a:pPr marL="457200" indent="-457200">
              <a:buClrTx/>
              <a:buFont typeface="Wingdings" panose="05000000000000000000" pitchFamily="2" charset="2"/>
              <a:buChar char="§"/>
            </a:pPr>
            <a:r>
              <a:rPr lang="nl-NL" dirty="0">
                <a:latin typeface="Arial" panose="020B0604020202020204" pitchFamily="34" charset="0"/>
              </a:rPr>
              <a:t>Tongbasis maakt keel wijder en helpt het strottenhoofd omhoog te bewegen</a:t>
            </a:r>
            <a:endParaRPr lang="nl-NL" dirty="0"/>
          </a:p>
          <a:p>
            <a:pPr eaLnBrk="1" hangingPunct="1">
              <a:buFont typeface="Arial" charset="0"/>
              <a:buNone/>
            </a:pPr>
            <a:endParaRPr lang="nl-NL" dirty="0"/>
          </a:p>
        </p:txBody>
      </p:sp>
      <p:pic>
        <p:nvPicPr>
          <p:cNvPr id="2" name="Afbeelding 1"/>
          <p:cNvPicPr>
            <a:picLocks noChangeAspect="1"/>
          </p:cNvPicPr>
          <p:nvPr/>
        </p:nvPicPr>
        <p:blipFill>
          <a:blip r:embed="rId3"/>
          <a:stretch>
            <a:fillRect/>
          </a:stretch>
        </p:blipFill>
        <p:spPr>
          <a:xfrm>
            <a:off x="5662240" y="1340768"/>
            <a:ext cx="3491880" cy="3295368"/>
          </a:xfrm>
          <a:prstGeom prst="rect">
            <a:avLst/>
          </a:prstGeom>
        </p:spPr>
      </p:pic>
      <p:sp>
        <p:nvSpPr>
          <p:cNvPr id="3" name="Tekstvak 2"/>
          <p:cNvSpPr txBox="1"/>
          <p:nvPr/>
        </p:nvSpPr>
        <p:spPr>
          <a:xfrm>
            <a:off x="1453468" y="5458719"/>
            <a:ext cx="5954712" cy="892552"/>
          </a:xfrm>
          <a:prstGeom prst="rect">
            <a:avLst/>
          </a:prstGeom>
          <a:noFill/>
        </p:spPr>
        <p:txBody>
          <a:bodyPr wrap="square" rtlCol="0">
            <a:spAutoFit/>
          </a:bodyPr>
          <a:lstStyle/>
          <a:p>
            <a:pPr marL="457200" indent="-457200">
              <a:spcBef>
                <a:spcPct val="20000"/>
              </a:spcBef>
              <a:buSzPct val="120000"/>
              <a:buFont typeface="Wingdings" panose="05000000000000000000" pitchFamily="2" charset="2"/>
              <a:buChar char="Ø"/>
            </a:pPr>
            <a:r>
              <a:rPr lang="nl-NL" sz="2800" b="0" dirty="0">
                <a:cs typeface="MS PGothic" charset="0"/>
              </a:rPr>
              <a:t>start ‘eigenlijke slik’ = slikinzet</a:t>
            </a:r>
          </a:p>
          <a:p>
            <a:endParaRPr lang="nl-NL" dirty="0"/>
          </a:p>
        </p:txBody>
      </p:sp>
    </p:spTree>
    <p:extLst>
      <p:ext uri="{BB962C8B-B14F-4D97-AF65-F5344CB8AC3E}">
        <p14:creationId xmlns:p14="http://schemas.microsoft.com/office/powerpoint/2010/main" val="1054048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nl-NL" sz="2800" dirty="0">
                <a:solidFill>
                  <a:schemeClr val="bg1"/>
                </a:solidFill>
              </a:rPr>
              <a:t>Wat gebeurt er in de faryngeale fase?</a:t>
            </a:r>
          </a:p>
        </p:txBody>
      </p:sp>
      <p:sp>
        <p:nvSpPr>
          <p:cNvPr id="2" name="Tijdelijke aanduiding voor inhoud 1"/>
          <p:cNvSpPr>
            <a:spLocks noGrp="1"/>
          </p:cNvSpPr>
          <p:nvPr>
            <p:ph idx="1"/>
          </p:nvPr>
        </p:nvSpPr>
        <p:spPr>
          <a:xfrm>
            <a:off x="323528" y="1268760"/>
            <a:ext cx="5616624" cy="4680520"/>
          </a:xfrm>
        </p:spPr>
        <p:txBody>
          <a:bodyPr/>
          <a:lstStyle/>
          <a:p>
            <a:pPr>
              <a:buFont typeface="Arial" charset="0"/>
              <a:buChar char="•"/>
            </a:pPr>
            <a:endParaRPr lang="nl-NL" sz="1800" b="1" dirty="0"/>
          </a:p>
          <a:p>
            <a:pPr marL="457200" indent="-457200">
              <a:buClrTx/>
              <a:buFont typeface="Wingdings" panose="05000000000000000000" pitchFamily="2" charset="2"/>
              <a:buChar char="§"/>
            </a:pPr>
            <a:r>
              <a:rPr lang="nl-NL" b="1" dirty="0">
                <a:latin typeface="Arial" panose="020B0604020202020204" pitchFamily="34" charset="0"/>
              </a:rPr>
              <a:t>Slikreflex: </a:t>
            </a:r>
            <a:r>
              <a:rPr lang="nl-NL" dirty="0">
                <a:latin typeface="Arial" panose="020B0604020202020204" pitchFamily="34" charset="0"/>
              </a:rPr>
              <a:t>niet tegen te houden</a:t>
            </a:r>
          </a:p>
          <a:p>
            <a:pPr marL="457200" indent="-457200">
              <a:buClrTx/>
              <a:buFont typeface="Wingdings" panose="05000000000000000000" pitchFamily="2" charset="2"/>
              <a:buChar char="§"/>
            </a:pPr>
            <a:r>
              <a:rPr lang="nl-NL" dirty="0">
                <a:latin typeface="Arial" panose="020B0604020202020204" pitchFamily="34" charset="0"/>
              </a:rPr>
              <a:t>Bewust maar onwillekeurig! </a:t>
            </a:r>
          </a:p>
          <a:p>
            <a:pPr marL="457200" indent="-457200">
              <a:buClrTx/>
              <a:buFont typeface="Wingdings" panose="05000000000000000000" pitchFamily="2" charset="2"/>
              <a:buChar char="§"/>
            </a:pPr>
            <a:r>
              <a:rPr lang="nl-NL" dirty="0">
                <a:latin typeface="Arial" panose="020B0604020202020204" pitchFamily="34" charset="0"/>
              </a:rPr>
              <a:t>Voorste deel van de ‘bolus’ komt bij strottenklepje</a:t>
            </a:r>
          </a:p>
          <a:p>
            <a:pPr marL="457200" indent="-457200">
              <a:buClrTx/>
              <a:buFont typeface="Wingdings" panose="05000000000000000000" pitchFamily="2" charset="2"/>
              <a:buChar char="§"/>
            </a:pPr>
            <a:r>
              <a:rPr lang="nl-NL" dirty="0">
                <a:latin typeface="Arial" panose="020B0604020202020204" pitchFamily="34" charset="0"/>
              </a:rPr>
              <a:t>De adem stopt even (reflex), de stemplooien sluiten</a:t>
            </a:r>
          </a:p>
        </p:txBody>
      </p:sp>
      <p:pic>
        <p:nvPicPr>
          <p:cNvPr id="3" name="Afbeelding 2"/>
          <p:cNvPicPr>
            <a:picLocks noChangeAspect="1"/>
          </p:cNvPicPr>
          <p:nvPr/>
        </p:nvPicPr>
        <p:blipFill>
          <a:blip r:embed="rId3"/>
          <a:stretch>
            <a:fillRect/>
          </a:stretch>
        </p:blipFill>
        <p:spPr>
          <a:xfrm>
            <a:off x="5724128" y="1916832"/>
            <a:ext cx="3409156" cy="3132344"/>
          </a:xfrm>
          <a:prstGeom prst="rect">
            <a:avLst/>
          </a:prstGeom>
        </p:spPr>
      </p:pic>
    </p:spTree>
    <p:extLst>
      <p:ext uri="{BB962C8B-B14F-4D97-AF65-F5344CB8AC3E}">
        <p14:creationId xmlns:p14="http://schemas.microsoft.com/office/powerpoint/2010/main" val="2455849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nl-NL" sz="2800" dirty="0">
                <a:solidFill>
                  <a:schemeClr val="bg1"/>
                </a:solidFill>
              </a:rPr>
              <a:t>Wat gebeurt er in de faryngeale fase?</a:t>
            </a:r>
          </a:p>
        </p:txBody>
      </p:sp>
      <p:sp>
        <p:nvSpPr>
          <p:cNvPr id="2" name="Tijdelijke aanduiding voor inhoud 1"/>
          <p:cNvSpPr>
            <a:spLocks noGrp="1"/>
          </p:cNvSpPr>
          <p:nvPr>
            <p:ph idx="1"/>
          </p:nvPr>
        </p:nvSpPr>
        <p:spPr>
          <a:xfrm>
            <a:off x="212354" y="1268760"/>
            <a:ext cx="5832648" cy="4680520"/>
          </a:xfrm>
        </p:spPr>
        <p:txBody>
          <a:bodyPr/>
          <a:lstStyle/>
          <a:p>
            <a:pPr>
              <a:buFont typeface="Arial" charset="0"/>
              <a:buChar char="•"/>
            </a:pPr>
            <a:endParaRPr lang="nl-NL" sz="1800" b="1" dirty="0"/>
          </a:p>
          <a:p>
            <a:pPr marL="457200" indent="-457200">
              <a:buClrTx/>
              <a:buFont typeface="Wingdings" panose="05000000000000000000" pitchFamily="2" charset="2"/>
              <a:buChar char="§"/>
            </a:pPr>
            <a:r>
              <a:rPr lang="nl-NL" dirty="0">
                <a:latin typeface="Arial" panose="020B0604020202020204" pitchFamily="34" charset="0"/>
              </a:rPr>
              <a:t>Strottenhoofd komt omhoog en iets naar voren, waardoor het strottenklepje naar achteren kantelt en de luchtweg afsluit</a:t>
            </a:r>
          </a:p>
          <a:p>
            <a:pPr marL="457200" indent="-457200">
              <a:buClrTx/>
              <a:buFont typeface="Wingdings" panose="05000000000000000000" pitchFamily="2" charset="2"/>
              <a:buChar char="§"/>
            </a:pPr>
            <a:r>
              <a:rPr lang="nl-NL" dirty="0">
                <a:latin typeface="Arial" panose="020B0604020202020204" pitchFamily="34" charset="0"/>
              </a:rPr>
              <a:t>Weg naar de neus is afgesloten door het zachte gehemelte </a:t>
            </a:r>
          </a:p>
          <a:p>
            <a:pPr marL="457200" indent="-457200">
              <a:buClrTx/>
              <a:buFont typeface="Wingdings" panose="05000000000000000000" pitchFamily="2" charset="2"/>
              <a:buChar char="§"/>
            </a:pPr>
            <a:r>
              <a:rPr lang="nl-NL" dirty="0">
                <a:latin typeface="Arial" panose="020B0604020202020204" pitchFamily="34" charset="0"/>
              </a:rPr>
              <a:t>De keelwand maakt golfbeweging naar beneden en ‘helpt’ bolus naar beneden</a:t>
            </a:r>
          </a:p>
          <a:p>
            <a:pPr marL="457200" indent="-457200">
              <a:buClrTx/>
              <a:buFont typeface="Wingdings" panose="05000000000000000000" pitchFamily="2" charset="2"/>
              <a:buChar char="§"/>
            </a:pPr>
            <a:r>
              <a:rPr lang="nl-NL" dirty="0">
                <a:latin typeface="Arial" panose="020B0604020202020204" pitchFamily="34" charset="0"/>
              </a:rPr>
              <a:t>Opening slokdarmmond door aantal mechanismen</a:t>
            </a:r>
          </a:p>
          <a:p>
            <a:pPr marL="457200" indent="-457200">
              <a:buClrTx/>
              <a:buFont typeface="Wingdings" panose="05000000000000000000" pitchFamily="2" charset="2"/>
              <a:buChar char="§"/>
            </a:pPr>
            <a:endParaRPr lang="nl-NL" dirty="0">
              <a:latin typeface="Arial" panose="020B0604020202020204" pitchFamily="34" charset="0"/>
            </a:endParaRPr>
          </a:p>
        </p:txBody>
      </p:sp>
      <p:pic>
        <p:nvPicPr>
          <p:cNvPr id="5" name="Afbeelding 4"/>
          <p:cNvPicPr>
            <a:picLocks noChangeAspect="1"/>
          </p:cNvPicPr>
          <p:nvPr/>
        </p:nvPicPr>
        <p:blipFill>
          <a:blip r:embed="rId3"/>
          <a:stretch>
            <a:fillRect/>
          </a:stretch>
        </p:blipFill>
        <p:spPr>
          <a:xfrm>
            <a:off x="5796136" y="1844824"/>
            <a:ext cx="3252413" cy="2988328"/>
          </a:xfrm>
          <a:prstGeom prst="rect">
            <a:avLst/>
          </a:prstGeom>
        </p:spPr>
      </p:pic>
    </p:spTree>
    <p:extLst>
      <p:ext uri="{BB962C8B-B14F-4D97-AF65-F5344CB8AC3E}">
        <p14:creationId xmlns:p14="http://schemas.microsoft.com/office/powerpoint/2010/main" val="3876847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E41266-C208-9B4A-8045-52A2BCA8D191}"/>
              </a:ext>
            </a:extLst>
          </p:cNvPr>
          <p:cNvSpPr>
            <a:spLocks noGrp="1"/>
          </p:cNvSpPr>
          <p:nvPr>
            <p:ph type="title"/>
          </p:nvPr>
        </p:nvSpPr>
        <p:spPr/>
        <p:txBody>
          <a:bodyPr/>
          <a:lstStyle/>
          <a:p>
            <a:r>
              <a:rPr lang="nl-NL" dirty="0">
                <a:solidFill>
                  <a:schemeClr val="bg1"/>
                </a:solidFill>
              </a:rPr>
              <a:t>Begeleiding bij de maaltijd….hoe moeilijk is het?</a:t>
            </a:r>
          </a:p>
        </p:txBody>
      </p:sp>
      <p:sp>
        <p:nvSpPr>
          <p:cNvPr id="6" name="Tijdelijke aanduiding voor inhoud 5">
            <a:extLst>
              <a:ext uri="{FF2B5EF4-FFF2-40B4-BE49-F238E27FC236}">
                <a16:creationId xmlns:a16="http://schemas.microsoft.com/office/drawing/2014/main" id="{6EFD19D3-36C2-7745-A4E1-C5EBB595DE2B}"/>
              </a:ext>
            </a:extLst>
          </p:cNvPr>
          <p:cNvSpPr>
            <a:spLocks noGrp="1"/>
          </p:cNvSpPr>
          <p:nvPr>
            <p:ph idx="1"/>
          </p:nvPr>
        </p:nvSpPr>
        <p:spPr/>
        <p:txBody>
          <a:bodyPr/>
          <a:lstStyle/>
          <a:p>
            <a:endParaRPr lang="nl-NL" dirty="0">
              <a:hlinkClick r:id="rId5"/>
            </a:endParaRPr>
          </a:p>
          <a:p>
            <a:endParaRPr lang="nl-NL" dirty="0">
              <a:hlinkClick r:id="rId5"/>
            </a:endParaRPr>
          </a:p>
          <a:p>
            <a:endParaRPr lang="nl-NL" dirty="0">
              <a:hlinkClick r:id="rId5"/>
            </a:endParaRPr>
          </a:p>
          <a:p>
            <a:endParaRPr lang="nl-NL" dirty="0">
              <a:hlinkClick r:id="rId5"/>
            </a:endParaRPr>
          </a:p>
          <a:p>
            <a:endParaRPr lang="nl-NL" dirty="0">
              <a:hlinkClick r:id="rId5"/>
            </a:endParaRPr>
          </a:p>
          <a:p>
            <a:endParaRPr lang="nl-NL" dirty="0">
              <a:hlinkClick r:id="rId5"/>
            </a:endParaRPr>
          </a:p>
          <a:p>
            <a:endParaRPr lang="nl-NL" dirty="0">
              <a:hlinkClick r:id="rId5"/>
            </a:endParaRPr>
          </a:p>
        </p:txBody>
      </p:sp>
      <p:pic>
        <p:nvPicPr>
          <p:cNvPr id="3" name="inspiratie.mp4">
            <a:hlinkClick r:id="" action="ppaction://media"/>
            <a:extLst>
              <a:ext uri="{FF2B5EF4-FFF2-40B4-BE49-F238E27FC236}">
                <a16:creationId xmlns:a16="http://schemas.microsoft.com/office/drawing/2014/main" id="{F9F8010F-5DD2-E74B-A530-EB331B9DB0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9512" y="980728"/>
            <a:ext cx="9144000" cy="5143500"/>
          </a:xfrm>
          <a:prstGeom prst="rect">
            <a:avLst/>
          </a:prstGeom>
        </p:spPr>
      </p:pic>
    </p:spTree>
    <p:extLst>
      <p:ext uri="{BB962C8B-B14F-4D97-AF65-F5344CB8AC3E}">
        <p14:creationId xmlns:p14="http://schemas.microsoft.com/office/powerpoint/2010/main" val="22205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3568" y="44624"/>
            <a:ext cx="7200800" cy="1143000"/>
          </a:xfrm>
        </p:spPr>
        <p:txBody>
          <a:bodyPr/>
          <a:lstStyle/>
          <a:p>
            <a:pPr eaLnBrk="1" hangingPunct="1"/>
            <a:br>
              <a:rPr lang="en-US" sz="2800" dirty="0">
                <a:solidFill>
                  <a:schemeClr val="bg1"/>
                </a:solidFill>
              </a:rPr>
            </a:br>
            <a:r>
              <a:rPr lang="en-US" sz="2800" dirty="0">
                <a:solidFill>
                  <a:schemeClr val="bg1"/>
                </a:solidFill>
              </a:rPr>
              <a:t>Wat </a:t>
            </a:r>
            <a:r>
              <a:rPr lang="en-US" sz="2800" dirty="0" err="1">
                <a:solidFill>
                  <a:schemeClr val="bg1"/>
                </a:solidFill>
              </a:rPr>
              <a:t>gebeurt</a:t>
            </a:r>
            <a:r>
              <a:rPr lang="en-US" sz="2800" dirty="0">
                <a:solidFill>
                  <a:schemeClr val="bg1"/>
                </a:solidFill>
              </a:rPr>
              <a:t> </a:t>
            </a:r>
            <a:r>
              <a:rPr lang="en-US" sz="2800" dirty="0" err="1">
                <a:solidFill>
                  <a:schemeClr val="bg1"/>
                </a:solidFill>
              </a:rPr>
              <a:t>er</a:t>
            </a:r>
            <a:r>
              <a:rPr lang="en-US" sz="2800" dirty="0">
                <a:solidFill>
                  <a:schemeClr val="bg1"/>
                </a:solidFill>
              </a:rPr>
              <a:t> in de oesofageale </a:t>
            </a:r>
            <a:r>
              <a:rPr lang="en-US" sz="2800" dirty="0" err="1">
                <a:solidFill>
                  <a:schemeClr val="bg1"/>
                </a:solidFill>
              </a:rPr>
              <a:t>fase</a:t>
            </a:r>
            <a:r>
              <a:rPr lang="en-US" sz="2800" dirty="0">
                <a:solidFill>
                  <a:schemeClr val="bg1"/>
                </a:solidFill>
              </a:rPr>
              <a:t>?</a:t>
            </a:r>
            <a:br>
              <a:rPr lang="en-US" sz="2800" dirty="0">
                <a:solidFill>
                  <a:schemeClr val="bg1"/>
                </a:solidFill>
              </a:rPr>
            </a:br>
            <a:endParaRPr lang="nl-NL" sz="4000" dirty="0">
              <a:solidFill>
                <a:schemeClr val="bg1"/>
              </a:solidFill>
            </a:endParaRPr>
          </a:p>
        </p:txBody>
      </p:sp>
      <p:sp>
        <p:nvSpPr>
          <p:cNvPr id="36867" name="Rectangle 3"/>
          <p:cNvSpPr>
            <a:spLocks noGrp="1" noChangeArrowheads="1"/>
          </p:cNvSpPr>
          <p:nvPr>
            <p:ph idx="1"/>
          </p:nvPr>
        </p:nvSpPr>
        <p:spPr>
          <a:xfrm>
            <a:off x="395536" y="1471612"/>
            <a:ext cx="5544616" cy="3973611"/>
          </a:xfrm>
        </p:spPr>
        <p:txBody>
          <a:bodyPr/>
          <a:lstStyle/>
          <a:p>
            <a:pPr>
              <a:buFont typeface="Arial" panose="020B0604020202020204" pitchFamily="34" charset="0"/>
              <a:buChar char="•"/>
            </a:pPr>
            <a:endParaRPr lang="nl-NL" sz="1800" dirty="0"/>
          </a:p>
          <a:p>
            <a:pPr marL="457200" indent="-457200">
              <a:buClrTx/>
              <a:buFont typeface="Wingdings" panose="05000000000000000000" pitchFamily="2" charset="2"/>
              <a:buChar char="§"/>
            </a:pPr>
            <a:r>
              <a:rPr lang="nl-NL" dirty="0">
                <a:latin typeface="Arial" panose="020B0604020202020204" pitchFamily="34" charset="0"/>
              </a:rPr>
              <a:t>Onbewust en onwillekeurig</a:t>
            </a:r>
          </a:p>
          <a:p>
            <a:pPr marL="457200" indent="-457200">
              <a:buClrTx/>
              <a:buFont typeface="Wingdings" panose="05000000000000000000" pitchFamily="2" charset="2"/>
              <a:buChar char="§"/>
            </a:pPr>
            <a:r>
              <a:rPr lang="nl-NL" dirty="0">
                <a:latin typeface="Arial" panose="020B0604020202020204" pitchFamily="34" charset="0"/>
              </a:rPr>
              <a:t>Door de knijpbeweging (peristaltiek) van de slokdarm en de zwaartekracht wordt de bolus naar de maag geduwd</a:t>
            </a:r>
          </a:p>
          <a:p>
            <a:pPr marL="457200" indent="-457200">
              <a:buClrTx/>
              <a:buFont typeface="Wingdings" panose="05000000000000000000" pitchFamily="2" charset="2"/>
              <a:buChar char="§"/>
            </a:pPr>
            <a:r>
              <a:rPr lang="nl-NL" dirty="0">
                <a:latin typeface="Arial" panose="020B0604020202020204" pitchFamily="34" charset="0"/>
              </a:rPr>
              <a:t>Strottenhoofd, zachte gehemelte en strottenklepje komen terug in oorspronkelijke stand en de ademhaling wordt hervat</a:t>
            </a:r>
          </a:p>
        </p:txBody>
      </p:sp>
      <p:pic>
        <p:nvPicPr>
          <p:cNvPr id="3" name="Afbeelding 2"/>
          <p:cNvPicPr>
            <a:picLocks noChangeAspect="1"/>
          </p:cNvPicPr>
          <p:nvPr/>
        </p:nvPicPr>
        <p:blipFill>
          <a:blip r:embed="rId3"/>
          <a:stretch>
            <a:fillRect/>
          </a:stretch>
        </p:blipFill>
        <p:spPr>
          <a:xfrm>
            <a:off x="5868144" y="1916832"/>
            <a:ext cx="3036152" cy="2852936"/>
          </a:xfrm>
          <a:prstGeom prst="rect">
            <a:avLst/>
          </a:prstGeom>
        </p:spPr>
      </p:pic>
    </p:spTree>
    <p:extLst>
      <p:ext uri="{BB962C8B-B14F-4D97-AF65-F5344CB8AC3E}">
        <p14:creationId xmlns:p14="http://schemas.microsoft.com/office/powerpoint/2010/main" val="3433043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2177E-6EE2-164B-8B2F-461D182A57FE}"/>
              </a:ext>
            </a:extLst>
          </p:cNvPr>
          <p:cNvSpPr>
            <a:spLocks noGrp="1"/>
          </p:cNvSpPr>
          <p:nvPr>
            <p:ph type="title"/>
          </p:nvPr>
        </p:nvSpPr>
        <p:spPr/>
        <p:txBody>
          <a:bodyPr/>
          <a:lstStyle/>
          <a:p>
            <a:r>
              <a:rPr lang="nl-NL" sz="2800" dirty="0">
                <a:solidFill>
                  <a:schemeClr val="bg1"/>
                </a:solidFill>
              </a:rPr>
              <a:t>Zelf ervaren…</a:t>
            </a:r>
          </a:p>
        </p:txBody>
      </p:sp>
      <p:sp>
        <p:nvSpPr>
          <p:cNvPr id="3" name="Tijdelijke aanduiding voor inhoud 2">
            <a:extLst>
              <a:ext uri="{FF2B5EF4-FFF2-40B4-BE49-F238E27FC236}">
                <a16:creationId xmlns:a16="http://schemas.microsoft.com/office/drawing/2014/main" id="{748FDA01-2D87-344D-81D4-7E2BBE994162}"/>
              </a:ext>
            </a:extLst>
          </p:cNvPr>
          <p:cNvSpPr>
            <a:spLocks noGrp="1"/>
          </p:cNvSpPr>
          <p:nvPr>
            <p:ph idx="1"/>
          </p:nvPr>
        </p:nvSpPr>
        <p:spPr/>
        <p:txBody>
          <a:bodyPr/>
          <a:lstStyle/>
          <a:p>
            <a:endParaRPr lang="nl-NL" sz="2000" dirty="0"/>
          </a:p>
          <a:p>
            <a:pPr marL="0" indent="0">
              <a:buClrTx/>
            </a:pPr>
            <a:r>
              <a:rPr lang="nl-NL" dirty="0">
                <a:latin typeface="Arial" panose="020B0604020202020204" pitchFamily="34" charset="0"/>
              </a:rPr>
              <a:t>Voelen hoe je slikt</a:t>
            </a:r>
          </a:p>
          <a:p>
            <a:pPr marL="0" indent="0">
              <a:buClrTx/>
            </a:pPr>
            <a:r>
              <a:rPr lang="nl-NL" dirty="0">
                <a:latin typeface="Arial" panose="020B0604020202020204" pitchFamily="34" charset="0"/>
              </a:rPr>
              <a:t>	… en hoe het voelt als het niet goed lukt</a:t>
            </a:r>
          </a:p>
        </p:txBody>
      </p:sp>
      <p:pic>
        <p:nvPicPr>
          <p:cNvPr id="4" name="Afbeelding 3">
            <a:extLst>
              <a:ext uri="{FF2B5EF4-FFF2-40B4-BE49-F238E27FC236}">
                <a16:creationId xmlns:a16="http://schemas.microsoft.com/office/drawing/2014/main" id="{3D544DD0-F774-AB4F-87F1-07A99B3A7382}"/>
              </a:ext>
            </a:extLst>
          </p:cNvPr>
          <p:cNvPicPr>
            <a:picLocks noChangeAspect="1"/>
          </p:cNvPicPr>
          <p:nvPr/>
        </p:nvPicPr>
        <p:blipFill>
          <a:blip r:embed="rId3"/>
          <a:stretch>
            <a:fillRect/>
          </a:stretch>
        </p:blipFill>
        <p:spPr>
          <a:xfrm>
            <a:off x="3635896" y="3140968"/>
            <a:ext cx="3842026" cy="3240360"/>
          </a:xfrm>
          <a:prstGeom prst="rect">
            <a:avLst/>
          </a:prstGeom>
        </p:spPr>
      </p:pic>
    </p:spTree>
    <p:extLst>
      <p:ext uri="{BB962C8B-B14F-4D97-AF65-F5344CB8AC3E}">
        <p14:creationId xmlns:p14="http://schemas.microsoft.com/office/powerpoint/2010/main" val="1718907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5626968" cy="491654"/>
          </a:xfrm>
        </p:spPr>
        <p:txBody>
          <a:bodyPr/>
          <a:lstStyle/>
          <a:p>
            <a:r>
              <a:rPr lang="nl-NL" sz="2800" b="0" dirty="0"/>
              <a:t>Wat gebeurt er als het misgaat?</a:t>
            </a:r>
          </a:p>
        </p:txBody>
      </p:sp>
      <p:pic>
        <p:nvPicPr>
          <p:cNvPr id="4" name="Tijdelijke aanduiding voor inhoud 3"/>
          <p:cNvPicPr>
            <a:picLocks noGrp="1" noChangeAspect="1"/>
          </p:cNvPicPr>
          <p:nvPr>
            <p:ph idx="1"/>
          </p:nvPr>
        </p:nvPicPr>
        <p:blipFill>
          <a:blip r:embed="rId3"/>
          <a:stretch>
            <a:fillRect/>
          </a:stretch>
        </p:blipFill>
        <p:spPr>
          <a:xfrm>
            <a:off x="5390852" y="2060848"/>
            <a:ext cx="3312368" cy="2907057"/>
          </a:xfrm>
          <a:prstGeom prst="rect">
            <a:avLst/>
          </a:prstGeom>
        </p:spPr>
      </p:pic>
      <p:sp>
        <p:nvSpPr>
          <p:cNvPr id="5" name="Tijdelijke aanduiding voor tekst 4"/>
          <p:cNvSpPr>
            <a:spLocks noGrp="1"/>
          </p:cNvSpPr>
          <p:nvPr>
            <p:ph type="body" sz="half" idx="2"/>
          </p:nvPr>
        </p:nvSpPr>
        <p:spPr>
          <a:xfrm>
            <a:off x="457200" y="1435100"/>
            <a:ext cx="4906888" cy="4691063"/>
          </a:xfrm>
        </p:spPr>
        <p:txBody>
          <a:bodyPr/>
          <a:lstStyle/>
          <a:p>
            <a:pPr marL="457200" indent="-457200">
              <a:buClrTx/>
              <a:buFont typeface="Wingdings" panose="05000000000000000000" pitchFamily="2" charset="2"/>
              <a:buChar char="§"/>
            </a:pPr>
            <a:endParaRPr lang="nl-NL" sz="2800" dirty="0">
              <a:latin typeface="Arial" panose="020B0604020202020204" pitchFamily="34" charset="0"/>
            </a:endParaRPr>
          </a:p>
          <a:p>
            <a:pPr marL="457200" indent="-457200">
              <a:buClrTx/>
              <a:buFont typeface="Wingdings" panose="05000000000000000000" pitchFamily="2" charset="2"/>
              <a:buChar char="§"/>
            </a:pPr>
            <a:r>
              <a:rPr lang="nl-NL" sz="2800" dirty="0">
                <a:latin typeface="Arial" panose="020B0604020202020204" pitchFamily="34" charset="0"/>
              </a:rPr>
              <a:t>Slikken kan in alle vier fasen misgaan</a:t>
            </a:r>
          </a:p>
          <a:p>
            <a:pPr marL="457200" indent="-457200">
              <a:buClrTx/>
              <a:buFont typeface="Wingdings" panose="05000000000000000000" pitchFamily="2" charset="2"/>
              <a:buChar char="§"/>
            </a:pPr>
            <a:endParaRPr lang="nl-NL" sz="2800" dirty="0">
              <a:latin typeface="Arial" panose="020B0604020202020204" pitchFamily="34" charset="0"/>
            </a:endParaRPr>
          </a:p>
          <a:p>
            <a:pPr marL="457200" indent="-457200">
              <a:buClrTx/>
              <a:buFont typeface="Wingdings" panose="05000000000000000000" pitchFamily="2" charset="2"/>
              <a:buChar char="§"/>
            </a:pPr>
            <a:r>
              <a:rPr lang="nl-NL" sz="2800" dirty="0">
                <a:latin typeface="Arial" panose="020B0604020202020204" pitchFamily="34" charset="0"/>
              </a:rPr>
              <a:t>Zowel bij eten als drinken of gewoon in je speeksel</a:t>
            </a:r>
          </a:p>
          <a:p>
            <a:pPr marL="457200" indent="-457200">
              <a:buClrTx/>
              <a:buFont typeface="Wingdings" panose="05000000000000000000" pitchFamily="2" charset="2"/>
              <a:buChar char="§"/>
            </a:pPr>
            <a:endParaRPr lang="nl-NL" sz="2800" dirty="0">
              <a:latin typeface="Arial" panose="020B0604020202020204" pitchFamily="34" charset="0"/>
            </a:endParaRPr>
          </a:p>
          <a:p>
            <a:pPr marL="457200" indent="-457200">
              <a:buClrTx/>
              <a:buFont typeface="Wingdings" panose="05000000000000000000" pitchFamily="2" charset="2"/>
              <a:buChar char="§"/>
            </a:pPr>
            <a:r>
              <a:rPr lang="nl-NL" sz="2800" dirty="0">
                <a:latin typeface="Arial" panose="020B0604020202020204" pitchFamily="34" charset="0"/>
              </a:rPr>
              <a:t>Kan verschillende oorzaken hebben</a:t>
            </a:r>
          </a:p>
          <a:p>
            <a:endParaRPr lang="nl-NL" dirty="0"/>
          </a:p>
        </p:txBody>
      </p:sp>
    </p:spTree>
    <p:extLst>
      <p:ext uri="{BB962C8B-B14F-4D97-AF65-F5344CB8AC3E}">
        <p14:creationId xmlns:p14="http://schemas.microsoft.com/office/powerpoint/2010/main" val="4068691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Wat verstaan we onder slikstoornissen?</a:t>
            </a:r>
          </a:p>
        </p:txBody>
      </p:sp>
      <p:sp>
        <p:nvSpPr>
          <p:cNvPr id="3" name="Tijdelijke aanduiding voor inhoud 2"/>
          <p:cNvSpPr>
            <a:spLocks noGrp="1"/>
          </p:cNvSpPr>
          <p:nvPr>
            <p:ph idx="1"/>
          </p:nvPr>
        </p:nvSpPr>
        <p:spPr/>
        <p:txBody>
          <a:bodyPr/>
          <a:lstStyle/>
          <a:p>
            <a:pPr marL="457200" indent="-457200">
              <a:buClrTx/>
              <a:buFont typeface="Wingdings" panose="05000000000000000000" pitchFamily="2" charset="2"/>
              <a:buChar char="§"/>
            </a:pPr>
            <a:r>
              <a:rPr lang="nl-NL" dirty="0">
                <a:latin typeface="Arial" panose="020B0604020202020204" pitchFamily="34" charset="0"/>
              </a:rPr>
              <a:t>Moeite om voeding te verwerken, dat wil zeggen het slikken lukt niet goed, de voeding wil niet weg of blijft na het slikken achter in de mond of in de keel </a:t>
            </a:r>
          </a:p>
          <a:p>
            <a:pPr marL="457200" indent="-457200">
              <a:buClrTx/>
              <a:buFont typeface="Wingdings" panose="05000000000000000000" pitchFamily="2" charset="2"/>
              <a:buChar char="§"/>
            </a:pPr>
            <a:endParaRPr lang="nl-NL" dirty="0">
              <a:latin typeface="Arial" panose="020B0604020202020204" pitchFamily="34" charset="0"/>
            </a:endParaRPr>
          </a:p>
          <a:p>
            <a:pPr marL="457200" indent="-457200">
              <a:buClrTx/>
              <a:buFont typeface="Wingdings" panose="05000000000000000000" pitchFamily="2" charset="2"/>
              <a:buChar char="§"/>
            </a:pPr>
            <a:r>
              <a:rPr lang="nl-NL" dirty="0">
                <a:latin typeface="Arial" panose="020B0604020202020204" pitchFamily="34" charset="0"/>
              </a:rPr>
              <a:t>Verslikken: (een deel van) de voeding wordt ingeademd en komt in de luchtpijp terecht in plaats van in de slokdarm en veroorzaakt een hoestbui</a:t>
            </a:r>
          </a:p>
          <a:p>
            <a:pPr marL="0" indent="0">
              <a:buClrTx/>
            </a:pPr>
            <a:r>
              <a:rPr lang="nl-NL" dirty="0">
                <a:latin typeface="Arial" panose="020B0604020202020204" pitchFamily="34" charset="0"/>
              </a:rPr>
              <a:t>	 </a:t>
            </a:r>
            <a:r>
              <a:rPr lang="nl-NL" dirty="0">
                <a:latin typeface="Arial" panose="020B0604020202020204" pitchFamily="34" charset="0"/>
                <a:hlinkClick r:id="rId3"/>
              </a:rPr>
              <a:t>www.moeilijkslikken.nl</a:t>
            </a:r>
            <a:r>
              <a:rPr lang="nl-NL" dirty="0">
                <a:latin typeface="Arial" panose="020B0604020202020204" pitchFamily="34" charset="0"/>
              </a:rPr>
              <a:t> </a:t>
            </a:r>
          </a:p>
        </p:txBody>
      </p:sp>
    </p:spTree>
    <p:extLst>
      <p:ext uri="{BB962C8B-B14F-4D97-AF65-F5344CB8AC3E}">
        <p14:creationId xmlns:p14="http://schemas.microsoft.com/office/powerpoint/2010/main" val="2147456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sz="2800" dirty="0">
                <a:solidFill>
                  <a:schemeClr val="bg1"/>
                </a:solidFill>
              </a:rPr>
              <a:t>Verschil normaal slikken en verslikken</a:t>
            </a:r>
          </a:p>
        </p:txBody>
      </p:sp>
      <p:sp>
        <p:nvSpPr>
          <p:cNvPr id="3" name="Tijdelijke aanduiding voor inhoud 2"/>
          <p:cNvSpPr>
            <a:spLocks noGrp="1"/>
          </p:cNvSpPr>
          <p:nvPr>
            <p:ph idx="1"/>
          </p:nvPr>
        </p:nvSpPr>
        <p:spPr/>
        <p:txBody>
          <a:bodyPr/>
          <a:lstStyle/>
          <a:p>
            <a:pPr>
              <a:buFont typeface="Arial" charset="0"/>
              <a:buChar char="•"/>
            </a:pPr>
            <a:endParaRPr lang="nl-NL" sz="2200" dirty="0"/>
          </a:p>
          <a:p>
            <a:pPr>
              <a:buFont typeface="Arial" charset="0"/>
              <a:buChar char="•"/>
            </a:pPr>
            <a:endParaRPr lang="nl-NL" sz="2200" dirty="0"/>
          </a:p>
          <a:p>
            <a:pPr>
              <a:buFont typeface="Arial" charset="0"/>
              <a:buChar char="•"/>
            </a:pPr>
            <a:endParaRPr lang="nl-NL" sz="2200" dirty="0"/>
          </a:p>
          <a:p>
            <a:pPr>
              <a:buFont typeface="Arial" charset="0"/>
              <a:buChar char="•"/>
            </a:pPr>
            <a:endParaRPr lang="nl-NL" sz="2200" dirty="0"/>
          </a:p>
          <a:p>
            <a:pPr>
              <a:buFont typeface="Arial" charset="0"/>
              <a:buChar char="•"/>
            </a:pPr>
            <a:endParaRPr lang="nl-NL" sz="2200" dirty="0"/>
          </a:p>
          <a:p>
            <a:pPr>
              <a:buFont typeface="Arial" charset="0"/>
              <a:buChar char="•"/>
            </a:pPr>
            <a:endParaRPr lang="nl-NL" sz="2200" dirty="0"/>
          </a:p>
          <a:p>
            <a:pPr>
              <a:buFont typeface="Arial" charset="0"/>
              <a:buChar char="•"/>
            </a:pPr>
            <a:endParaRPr lang="nl-NL" sz="2200" dirty="0"/>
          </a:p>
          <a:p>
            <a:pPr>
              <a:buFont typeface="Arial" charset="0"/>
              <a:buChar char="•"/>
            </a:pPr>
            <a:endParaRPr lang="nl-NL" sz="2200" dirty="0"/>
          </a:p>
          <a:p>
            <a:pPr>
              <a:buFont typeface="Arial" charset="0"/>
              <a:buChar char="•"/>
            </a:pPr>
            <a:endParaRPr lang="nl-NL" sz="2200" dirty="0"/>
          </a:p>
          <a:p>
            <a:pPr>
              <a:buFont typeface="Arial" charset="0"/>
              <a:buChar char="•"/>
            </a:pPr>
            <a:endParaRPr lang="nl-NL" sz="2200" dirty="0"/>
          </a:p>
          <a:p>
            <a:pPr marL="0" indent="0"/>
            <a:endParaRPr lang="nl-NL" sz="2200" dirty="0">
              <a:hlinkClick r:id="rId3"/>
            </a:endParaRPr>
          </a:p>
        </p:txBody>
      </p:sp>
      <p:pic>
        <p:nvPicPr>
          <p:cNvPr id="5" name="Afbeelding 4"/>
          <p:cNvPicPr>
            <a:picLocks noChangeAspect="1"/>
          </p:cNvPicPr>
          <p:nvPr/>
        </p:nvPicPr>
        <p:blipFill>
          <a:blip r:embed="rId4"/>
          <a:stretch>
            <a:fillRect/>
          </a:stretch>
        </p:blipFill>
        <p:spPr>
          <a:xfrm>
            <a:off x="530622" y="1700808"/>
            <a:ext cx="7781925" cy="3943350"/>
          </a:xfrm>
          <a:prstGeom prst="rect">
            <a:avLst/>
          </a:prstGeom>
        </p:spPr>
      </p:pic>
      <p:sp>
        <p:nvSpPr>
          <p:cNvPr id="2" name="Rechthoek 1"/>
          <p:cNvSpPr/>
          <p:nvPr/>
        </p:nvSpPr>
        <p:spPr>
          <a:xfrm>
            <a:off x="568386" y="5638433"/>
            <a:ext cx="7532006" cy="461665"/>
          </a:xfrm>
          <a:prstGeom prst="rect">
            <a:avLst/>
          </a:prstGeom>
        </p:spPr>
        <p:txBody>
          <a:bodyPr wrap="square">
            <a:spAutoFit/>
          </a:bodyPr>
          <a:lstStyle/>
          <a:p>
            <a:r>
              <a:rPr lang="nl-NL" dirty="0">
                <a:hlinkClick r:id="rId5"/>
              </a:rPr>
              <a:t>https://www.youtube.com/watch?v=b63Vsn6KAmg</a:t>
            </a:r>
            <a:endParaRPr lang="nl-NL" dirty="0"/>
          </a:p>
        </p:txBody>
      </p:sp>
    </p:spTree>
    <p:extLst>
      <p:ext uri="{BB962C8B-B14F-4D97-AF65-F5344CB8AC3E}">
        <p14:creationId xmlns:p14="http://schemas.microsoft.com/office/powerpoint/2010/main" val="2463467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88E2605B-93FE-C849-B58B-8005C41B764D}"/>
              </a:ext>
            </a:extLst>
          </p:cNvPr>
          <p:cNvSpPr>
            <a:spLocks noGrp="1"/>
          </p:cNvSpPr>
          <p:nvPr>
            <p:ph idx="1"/>
          </p:nvPr>
        </p:nvSpPr>
        <p:spPr/>
        <p:txBody>
          <a:bodyPr/>
          <a:lstStyle/>
          <a:p>
            <a:endParaRPr lang="nl-NL" dirty="0"/>
          </a:p>
          <a:p>
            <a:r>
              <a:rPr lang="nl-NL" dirty="0"/>
              <a:t>Wat zijn mogelijke gevolgen van verslikken?</a:t>
            </a:r>
          </a:p>
        </p:txBody>
      </p:sp>
      <p:pic>
        <p:nvPicPr>
          <p:cNvPr id="3" name="Afbeelding 2"/>
          <p:cNvPicPr>
            <a:picLocks noChangeAspect="1"/>
          </p:cNvPicPr>
          <p:nvPr/>
        </p:nvPicPr>
        <p:blipFill>
          <a:blip r:embed="rId3"/>
          <a:stretch>
            <a:fillRect/>
          </a:stretch>
        </p:blipFill>
        <p:spPr>
          <a:xfrm>
            <a:off x="4644008" y="2780928"/>
            <a:ext cx="2865368" cy="3231160"/>
          </a:xfrm>
          <a:prstGeom prst="rect">
            <a:avLst/>
          </a:prstGeom>
        </p:spPr>
      </p:pic>
    </p:spTree>
    <p:extLst>
      <p:ext uri="{BB962C8B-B14F-4D97-AF65-F5344CB8AC3E}">
        <p14:creationId xmlns:p14="http://schemas.microsoft.com/office/powerpoint/2010/main" val="3739567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8FEC44-81A7-8D4D-A8E7-171E4F5A0D77}"/>
              </a:ext>
            </a:extLst>
          </p:cNvPr>
          <p:cNvSpPr>
            <a:spLocks noGrp="1"/>
          </p:cNvSpPr>
          <p:nvPr>
            <p:ph type="title"/>
          </p:nvPr>
        </p:nvSpPr>
        <p:spPr>
          <a:xfrm>
            <a:off x="539750" y="0"/>
            <a:ext cx="8424738" cy="1143000"/>
          </a:xfrm>
        </p:spPr>
        <p:txBody>
          <a:bodyPr/>
          <a:lstStyle/>
          <a:p>
            <a:r>
              <a:rPr lang="nl-NL" sz="2800" dirty="0">
                <a:solidFill>
                  <a:schemeClr val="bg1"/>
                </a:solidFill>
              </a:rPr>
              <a:t>Wat zijn mogelijke gevolgen van verslikken?</a:t>
            </a:r>
          </a:p>
        </p:txBody>
      </p:sp>
      <p:sp>
        <p:nvSpPr>
          <p:cNvPr id="3" name="Tijdelijke aanduiding voor inhoud 2">
            <a:extLst>
              <a:ext uri="{FF2B5EF4-FFF2-40B4-BE49-F238E27FC236}">
                <a16:creationId xmlns:a16="http://schemas.microsoft.com/office/drawing/2014/main" id="{6CD14EC4-C888-7244-91E4-97EC6E9BAA49}"/>
              </a:ext>
            </a:extLst>
          </p:cNvPr>
          <p:cNvSpPr>
            <a:spLocks noGrp="1"/>
          </p:cNvSpPr>
          <p:nvPr>
            <p:ph idx="1"/>
          </p:nvPr>
        </p:nvSpPr>
        <p:spPr>
          <a:xfrm>
            <a:off x="539750" y="1700808"/>
            <a:ext cx="6696546" cy="3744415"/>
          </a:xfrm>
        </p:spPr>
        <p:txBody>
          <a:bodyPr/>
          <a:lstStyle/>
          <a:p>
            <a:pPr marL="457200" indent="-457200">
              <a:lnSpc>
                <a:spcPct val="80000"/>
              </a:lnSpc>
              <a:buClrTx/>
              <a:buFont typeface="Wingdings" panose="05000000000000000000" pitchFamily="2" charset="2"/>
              <a:buChar char="§"/>
            </a:pPr>
            <a:r>
              <a:rPr lang="nl-NL" dirty="0">
                <a:latin typeface="Arial" panose="020B0604020202020204" pitchFamily="34" charset="0"/>
              </a:rPr>
              <a:t>Ondervoeding</a:t>
            </a:r>
          </a:p>
          <a:p>
            <a:pPr marL="457200" indent="-457200">
              <a:lnSpc>
                <a:spcPct val="80000"/>
              </a:lnSpc>
              <a:buClrTx/>
              <a:buFont typeface="Wingdings" panose="05000000000000000000" pitchFamily="2" charset="2"/>
              <a:buChar char="§"/>
            </a:pPr>
            <a:r>
              <a:rPr lang="nl-NL" dirty="0">
                <a:latin typeface="Arial" panose="020B0604020202020204" pitchFamily="34" charset="0"/>
              </a:rPr>
              <a:t>Uitdroging</a:t>
            </a:r>
          </a:p>
          <a:p>
            <a:pPr marL="457200" lvl="0" indent="-457200">
              <a:lnSpc>
                <a:spcPct val="80000"/>
              </a:lnSpc>
              <a:buClrTx/>
              <a:buFont typeface="Wingdings" panose="05000000000000000000" pitchFamily="2" charset="2"/>
              <a:buChar char="§"/>
            </a:pPr>
            <a:r>
              <a:rPr lang="nl-NL" dirty="0">
                <a:latin typeface="Arial" panose="020B0604020202020204" pitchFamily="34" charset="0"/>
              </a:rPr>
              <a:t>Slechte mondhygiëne (o.a. geur, aanslag op tong)</a:t>
            </a:r>
          </a:p>
          <a:p>
            <a:pPr marL="457200" indent="-457200">
              <a:lnSpc>
                <a:spcPct val="80000"/>
              </a:lnSpc>
              <a:buClrTx/>
              <a:buFont typeface="Wingdings" panose="05000000000000000000" pitchFamily="2" charset="2"/>
              <a:buChar char="§"/>
            </a:pPr>
            <a:r>
              <a:rPr lang="nl-NL" dirty="0">
                <a:latin typeface="Arial" panose="020B0604020202020204" pitchFamily="34" charset="0"/>
              </a:rPr>
              <a:t>Sociale gevolgen</a:t>
            </a:r>
          </a:p>
          <a:p>
            <a:pPr marL="457200" indent="-457200">
              <a:lnSpc>
                <a:spcPct val="80000"/>
              </a:lnSpc>
              <a:buClrTx/>
              <a:buFont typeface="Wingdings" panose="05000000000000000000" pitchFamily="2" charset="2"/>
              <a:buChar char="§"/>
            </a:pPr>
            <a:r>
              <a:rPr lang="nl-NL" dirty="0">
                <a:latin typeface="Arial" panose="020B0604020202020204" pitchFamily="34" charset="0"/>
              </a:rPr>
              <a:t>Emotionele gevolgen</a:t>
            </a:r>
          </a:p>
          <a:p>
            <a:pPr marL="457200" indent="-457200">
              <a:lnSpc>
                <a:spcPct val="80000"/>
              </a:lnSpc>
              <a:buClrTx/>
              <a:buFont typeface="Wingdings" panose="05000000000000000000" pitchFamily="2" charset="2"/>
              <a:buChar char="§"/>
            </a:pPr>
            <a:r>
              <a:rPr lang="nl-NL" dirty="0">
                <a:latin typeface="Arial" panose="020B0604020202020204" pitchFamily="34" charset="0"/>
              </a:rPr>
              <a:t>Risico op inademen voeding of vocht</a:t>
            </a:r>
          </a:p>
          <a:p>
            <a:pPr marL="457200" lvl="0" indent="-457200">
              <a:lnSpc>
                <a:spcPct val="80000"/>
              </a:lnSpc>
              <a:buClrTx/>
              <a:buFont typeface="Wingdings" panose="05000000000000000000" pitchFamily="2" charset="2"/>
              <a:buChar char="§"/>
            </a:pPr>
            <a:r>
              <a:rPr lang="nl-NL" dirty="0">
                <a:latin typeface="Arial" panose="020B0604020202020204" pitchFamily="34" charset="0"/>
              </a:rPr>
              <a:t>Longontsteking </a:t>
            </a:r>
          </a:p>
          <a:p>
            <a:pPr marL="457200" indent="-457200">
              <a:lnSpc>
                <a:spcPct val="80000"/>
              </a:lnSpc>
              <a:buClrTx/>
              <a:buFont typeface="Wingdings" panose="05000000000000000000" pitchFamily="2" charset="2"/>
              <a:buChar char="§"/>
            </a:pPr>
            <a:r>
              <a:rPr lang="nl-NL" dirty="0">
                <a:latin typeface="Arial" panose="020B0604020202020204" pitchFamily="34" charset="0"/>
              </a:rPr>
              <a:t>In het ergste geval: overlijden</a:t>
            </a:r>
          </a:p>
          <a:p>
            <a:endParaRPr lang="nl-NL" dirty="0"/>
          </a:p>
        </p:txBody>
      </p:sp>
    </p:spTree>
    <p:extLst>
      <p:ext uri="{BB962C8B-B14F-4D97-AF65-F5344CB8AC3E}">
        <p14:creationId xmlns:p14="http://schemas.microsoft.com/office/powerpoint/2010/main" val="4160131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39750" y="0"/>
            <a:ext cx="8280722" cy="1143000"/>
          </a:xfrm>
        </p:spPr>
        <p:txBody>
          <a:bodyPr/>
          <a:lstStyle/>
          <a:p>
            <a:pPr eaLnBrk="1" hangingPunct="1"/>
            <a:r>
              <a:rPr lang="nl-NL" sz="2800" dirty="0">
                <a:solidFill>
                  <a:schemeClr val="bg1"/>
                </a:solidFill>
              </a:rPr>
              <a:t>Wanneer moet je alert zijn op een slikstoornis?</a:t>
            </a:r>
          </a:p>
        </p:txBody>
      </p:sp>
      <p:sp>
        <p:nvSpPr>
          <p:cNvPr id="52227" name="Rectangle 3"/>
          <p:cNvSpPr>
            <a:spLocks noGrp="1" noChangeArrowheads="1"/>
          </p:cNvSpPr>
          <p:nvPr>
            <p:ph idx="1"/>
          </p:nvPr>
        </p:nvSpPr>
        <p:spPr>
          <a:xfrm>
            <a:off x="395536" y="1628800"/>
            <a:ext cx="7776864" cy="4680520"/>
          </a:xfrm>
        </p:spPr>
        <p:txBody>
          <a:bodyPr/>
          <a:lstStyle/>
          <a:p>
            <a:pPr marL="457200" indent="-457200">
              <a:lnSpc>
                <a:spcPct val="80000"/>
              </a:lnSpc>
              <a:buClrTx/>
              <a:buFont typeface="Wingdings" panose="05000000000000000000" pitchFamily="2" charset="2"/>
              <a:buChar char="§"/>
            </a:pPr>
            <a:r>
              <a:rPr lang="nl-NL" dirty="0">
                <a:latin typeface="Arial" panose="020B0604020202020204" pitchFamily="34" charset="0"/>
              </a:rPr>
              <a:t>Hoesten/kuchen tijdens eten en/of drinken</a:t>
            </a:r>
          </a:p>
          <a:p>
            <a:pPr marL="457200" indent="-457200">
              <a:lnSpc>
                <a:spcPct val="80000"/>
              </a:lnSpc>
              <a:buClrTx/>
              <a:buFont typeface="Wingdings" panose="05000000000000000000" pitchFamily="2" charset="2"/>
              <a:buChar char="§"/>
            </a:pPr>
            <a:r>
              <a:rPr lang="nl-NL" dirty="0">
                <a:latin typeface="Arial" panose="020B0604020202020204" pitchFamily="34" charset="0"/>
              </a:rPr>
              <a:t>Benauwdheid</a:t>
            </a:r>
          </a:p>
          <a:p>
            <a:pPr marL="457200" indent="-457200">
              <a:lnSpc>
                <a:spcPct val="80000"/>
              </a:lnSpc>
              <a:buClrTx/>
              <a:buFont typeface="Wingdings" panose="05000000000000000000" pitchFamily="2" charset="2"/>
              <a:buChar char="§"/>
            </a:pPr>
            <a:r>
              <a:rPr lang="nl-NL" dirty="0">
                <a:latin typeface="Arial" panose="020B0604020202020204" pitchFamily="34" charset="0"/>
              </a:rPr>
              <a:t>Pijn bij eten of drinken</a:t>
            </a:r>
          </a:p>
          <a:p>
            <a:pPr marL="457200" indent="-457200">
              <a:lnSpc>
                <a:spcPct val="80000"/>
              </a:lnSpc>
              <a:buClrTx/>
              <a:buFont typeface="Wingdings" panose="05000000000000000000" pitchFamily="2" charset="2"/>
              <a:buChar char="§"/>
            </a:pPr>
            <a:r>
              <a:rPr lang="nl-NL" dirty="0">
                <a:latin typeface="Arial" panose="020B0604020202020204" pitchFamily="34" charset="0"/>
              </a:rPr>
              <a:t>Moeizaam of niet kauwen</a:t>
            </a:r>
          </a:p>
          <a:p>
            <a:pPr marL="457200" indent="-457200">
              <a:lnSpc>
                <a:spcPct val="80000"/>
              </a:lnSpc>
              <a:buClrTx/>
              <a:buFont typeface="Wingdings" panose="05000000000000000000" pitchFamily="2" charset="2"/>
              <a:buChar char="§"/>
            </a:pPr>
            <a:r>
              <a:rPr lang="nl-NL" dirty="0">
                <a:latin typeface="Arial" panose="020B0604020202020204" pitchFamily="34" charset="0"/>
              </a:rPr>
              <a:t>Speekselverlies</a:t>
            </a:r>
          </a:p>
          <a:p>
            <a:pPr marL="457200" indent="-457200">
              <a:lnSpc>
                <a:spcPct val="80000"/>
              </a:lnSpc>
              <a:buClrTx/>
              <a:buFont typeface="Wingdings" panose="05000000000000000000" pitchFamily="2" charset="2"/>
              <a:buChar char="§"/>
            </a:pPr>
            <a:r>
              <a:rPr lang="nl-NL" dirty="0">
                <a:latin typeface="Arial" panose="020B0604020202020204" pitchFamily="34" charset="0"/>
              </a:rPr>
              <a:t>Langzaam eten </a:t>
            </a:r>
          </a:p>
          <a:p>
            <a:pPr marL="457200" indent="-457200">
              <a:lnSpc>
                <a:spcPct val="80000"/>
              </a:lnSpc>
              <a:buClrTx/>
              <a:buFont typeface="Wingdings" panose="05000000000000000000" pitchFamily="2" charset="2"/>
              <a:buChar char="§"/>
            </a:pPr>
            <a:r>
              <a:rPr lang="nl-NL" dirty="0">
                <a:latin typeface="Arial" panose="020B0604020202020204" pitchFamily="34" charset="0"/>
              </a:rPr>
              <a:t>(Te) weinig eten</a:t>
            </a:r>
          </a:p>
          <a:p>
            <a:pPr marL="457200" indent="-457200">
              <a:lnSpc>
                <a:spcPct val="80000"/>
              </a:lnSpc>
              <a:buClrTx/>
              <a:buFont typeface="Wingdings" panose="05000000000000000000" pitchFamily="2" charset="2"/>
              <a:buChar char="§"/>
            </a:pPr>
            <a:r>
              <a:rPr lang="nl-NL" dirty="0">
                <a:latin typeface="Arial" panose="020B0604020202020204" pitchFamily="34" charset="0"/>
              </a:rPr>
              <a:t>Snel afvallen</a:t>
            </a:r>
          </a:p>
          <a:p>
            <a:pPr marL="457200" indent="-457200">
              <a:lnSpc>
                <a:spcPct val="80000"/>
              </a:lnSpc>
              <a:buClrTx/>
              <a:buFont typeface="Wingdings" panose="05000000000000000000" pitchFamily="2" charset="2"/>
              <a:buChar char="§"/>
            </a:pPr>
            <a:r>
              <a:rPr lang="nl-NL" dirty="0">
                <a:latin typeface="Arial" panose="020B0604020202020204" pitchFamily="34" charset="0"/>
              </a:rPr>
              <a:t>Schorre stem na het slikken</a:t>
            </a:r>
          </a:p>
          <a:p>
            <a:pPr marL="457200" indent="-457200">
              <a:lnSpc>
                <a:spcPct val="80000"/>
              </a:lnSpc>
              <a:buClrTx/>
              <a:buFont typeface="Wingdings" panose="05000000000000000000" pitchFamily="2" charset="2"/>
              <a:buChar char="§"/>
            </a:pPr>
            <a:r>
              <a:rPr lang="nl-NL" dirty="0">
                <a:latin typeface="Arial" panose="020B0604020202020204" pitchFamily="34" charset="0"/>
              </a:rPr>
              <a:t>Weigeren van dranken, voedingsmiddelen, medicatie</a:t>
            </a:r>
          </a:p>
        </p:txBody>
      </p:sp>
    </p:spTree>
    <p:extLst>
      <p:ext uri="{BB962C8B-B14F-4D97-AF65-F5344CB8AC3E}">
        <p14:creationId xmlns:p14="http://schemas.microsoft.com/office/powerpoint/2010/main" val="254595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sz="2800" dirty="0">
                <a:solidFill>
                  <a:schemeClr val="bg1"/>
                </a:solidFill>
              </a:rPr>
              <a:t>Wat moet je doen als iemand zich verslikt?</a:t>
            </a:r>
          </a:p>
        </p:txBody>
      </p:sp>
      <p:sp>
        <p:nvSpPr>
          <p:cNvPr id="6" name="Tijdelijke aanduiding voor inhoud 5"/>
          <p:cNvSpPr>
            <a:spLocks noGrp="1"/>
          </p:cNvSpPr>
          <p:nvPr>
            <p:ph idx="1"/>
          </p:nvPr>
        </p:nvSpPr>
        <p:spPr/>
        <p:txBody>
          <a:bodyPr/>
          <a:lstStyle/>
          <a:p>
            <a:pPr marL="457200" indent="-457200">
              <a:lnSpc>
                <a:spcPct val="80000"/>
              </a:lnSpc>
              <a:buClrTx/>
              <a:buFont typeface="Wingdings" panose="05000000000000000000" pitchFamily="2" charset="2"/>
              <a:buChar char="§"/>
            </a:pPr>
            <a:r>
              <a:rPr lang="nl-NL" dirty="0">
                <a:latin typeface="Arial" panose="020B0604020202020204" pitchFamily="34" charset="0"/>
              </a:rPr>
              <a:t>Bij hoesten/kuchen tijdens of na eten en/of drinken: stimuleer het hoesten, want dan wordt de luchtpijn ‘schoon’ geblazen</a:t>
            </a:r>
          </a:p>
          <a:p>
            <a:pPr marL="457200" indent="-457200">
              <a:lnSpc>
                <a:spcPct val="80000"/>
              </a:lnSpc>
              <a:buClrTx/>
              <a:buFont typeface="Wingdings" panose="05000000000000000000" pitchFamily="2" charset="2"/>
              <a:buChar char="§"/>
            </a:pPr>
            <a:r>
              <a:rPr lang="nl-NL" dirty="0">
                <a:latin typeface="Arial" panose="020B0604020202020204" pitchFamily="34" charset="0"/>
              </a:rPr>
              <a:t>Bij benauwdheid, niet meer kunnen praten of hoesten is ingrijpen noodzakelijk: blijf rustig en schakel een arts in of bel 112 </a:t>
            </a:r>
          </a:p>
          <a:p>
            <a:pPr marL="457200" indent="-457200">
              <a:lnSpc>
                <a:spcPct val="80000"/>
              </a:lnSpc>
              <a:buClrTx/>
              <a:buFont typeface="Wingdings" panose="05000000000000000000" pitchFamily="2" charset="2"/>
              <a:buChar char="§"/>
            </a:pPr>
            <a:r>
              <a:rPr lang="nl-NL" dirty="0">
                <a:latin typeface="Arial" panose="020B0604020202020204" pitchFamily="34" charset="0"/>
              </a:rPr>
              <a:t>Laat iemand niet alleen en vertel wat je gaat doen</a:t>
            </a:r>
          </a:p>
          <a:p>
            <a:endParaRPr lang="nl-NL" dirty="0"/>
          </a:p>
        </p:txBody>
      </p:sp>
    </p:spTree>
    <p:extLst>
      <p:ext uri="{BB962C8B-B14F-4D97-AF65-F5344CB8AC3E}">
        <p14:creationId xmlns:p14="http://schemas.microsoft.com/office/powerpoint/2010/main" val="2170386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56294"/>
            <a:ext cx="7993063" cy="1143000"/>
          </a:xfrm>
        </p:spPr>
        <p:txBody>
          <a:bodyPr/>
          <a:lstStyle/>
          <a:p>
            <a:r>
              <a:rPr lang="nl-NL" sz="2800" dirty="0">
                <a:solidFill>
                  <a:schemeClr val="bg1"/>
                </a:solidFill>
              </a:rPr>
              <a:t>Ook nog andere problemen bij eten en drinken!</a:t>
            </a:r>
          </a:p>
        </p:txBody>
      </p:sp>
      <p:pic>
        <p:nvPicPr>
          <p:cNvPr id="4" name="Tijdelijke aanduiding voor inhoud 3"/>
          <p:cNvPicPr>
            <a:picLocks noGrp="1" noChangeAspect="1"/>
          </p:cNvPicPr>
          <p:nvPr>
            <p:ph idx="1"/>
          </p:nvPr>
        </p:nvPicPr>
        <p:blipFill>
          <a:blip r:embed="rId3"/>
          <a:stretch>
            <a:fillRect/>
          </a:stretch>
        </p:blipFill>
        <p:spPr>
          <a:xfrm>
            <a:off x="5364088" y="3183334"/>
            <a:ext cx="2619375" cy="1743075"/>
          </a:xfrm>
          <a:prstGeom prst="rect">
            <a:avLst/>
          </a:prstGeom>
        </p:spPr>
      </p:pic>
      <p:pic>
        <p:nvPicPr>
          <p:cNvPr id="3" name="Afbeelding 2">
            <a:extLst>
              <a:ext uri="{FF2B5EF4-FFF2-40B4-BE49-F238E27FC236}">
                <a16:creationId xmlns:a16="http://schemas.microsoft.com/office/drawing/2014/main" id="{9C6ACA8F-5C7A-8146-85B8-B7E7D6140EF2}"/>
              </a:ext>
            </a:extLst>
          </p:cNvPr>
          <p:cNvPicPr>
            <a:picLocks noChangeAspect="1"/>
          </p:cNvPicPr>
          <p:nvPr/>
        </p:nvPicPr>
        <p:blipFill>
          <a:blip r:embed="rId4"/>
          <a:stretch>
            <a:fillRect/>
          </a:stretch>
        </p:blipFill>
        <p:spPr>
          <a:xfrm>
            <a:off x="683568" y="1628800"/>
            <a:ext cx="3492500" cy="2324100"/>
          </a:xfrm>
          <a:prstGeom prst="rect">
            <a:avLst/>
          </a:prstGeom>
        </p:spPr>
      </p:pic>
      <p:sp>
        <p:nvSpPr>
          <p:cNvPr id="5" name="Tekstvak 4">
            <a:extLst>
              <a:ext uri="{FF2B5EF4-FFF2-40B4-BE49-F238E27FC236}">
                <a16:creationId xmlns:a16="http://schemas.microsoft.com/office/drawing/2014/main" id="{936F563F-9152-3F45-870C-40AD7B4EF08B}"/>
              </a:ext>
            </a:extLst>
          </p:cNvPr>
          <p:cNvSpPr txBox="1"/>
          <p:nvPr/>
        </p:nvSpPr>
        <p:spPr>
          <a:xfrm>
            <a:off x="683568" y="4221088"/>
            <a:ext cx="3492500" cy="1384995"/>
          </a:xfrm>
          <a:prstGeom prst="rect">
            <a:avLst/>
          </a:prstGeom>
          <a:noFill/>
        </p:spPr>
        <p:txBody>
          <a:bodyPr wrap="square" rtlCol="0">
            <a:spAutoFit/>
          </a:bodyPr>
          <a:lstStyle/>
          <a:p>
            <a:r>
              <a:rPr lang="nl-NL" sz="2800" b="0" dirty="0"/>
              <a:t>Afweergedrag: door niet meer willen of kunnen eten…</a:t>
            </a:r>
          </a:p>
        </p:txBody>
      </p:sp>
      <p:sp>
        <p:nvSpPr>
          <p:cNvPr id="6" name="Tekstvak 5">
            <a:extLst>
              <a:ext uri="{FF2B5EF4-FFF2-40B4-BE49-F238E27FC236}">
                <a16:creationId xmlns:a16="http://schemas.microsoft.com/office/drawing/2014/main" id="{58C4AD7A-F15F-1C4C-B058-014E3E4F5486}"/>
              </a:ext>
            </a:extLst>
          </p:cNvPr>
          <p:cNvSpPr txBox="1"/>
          <p:nvPr/>
        </p:nvSpPr>
        <p:spPr>
          <a:xfrm>
            <a:off x="5076056" y="1916832"/>
            <a:ext cx="3456756" cy="954107"/>
          </a:xfrm>
          <a:prstGeom prst="rect">
            <a:avLst/>
          </a:prstGeom>
          <a:noFill/>
        </p:spPr>
        <p:txBody>
          <a:bodyPr wrap="square" rtlCol="0">
            <a:spAutoFit/>
          </a:bodyPr>
          <a:lstStyle/>
          <a:p>
            <a:r>
              <a:rPr lang="nl-NL" sz="2800" b="0" dirty="0"/>
              <a:t>… of niet meer weten hoe het moet</a:t>
            </a:r>
          </a:p>
        </p:txBody>
      </p:sp>
    </p:spTree>
    <p:extLst>
      <p:ext uri="{BB962C8B-B14F-4D97-AF65-F5344CB8AC3E}">
        <p14:creationId xmlns:p14="http://schemas.microsoft.com/office/powerpoint/2010/main" val="2290097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570E7EF-7C32-FF42-BA5F-32678A7287BD}"/>
              </a:ext>
            </a:extLst>
          </p:cNvPr>
          <p:cNvSpPr>
            <a:spLocks noGrp="1"/>
          </p:cNvSpPr>
          <p:nvPr>
            <p:ph type="title"/>
          </p:nvPr>
        </p:nvSpPr>
        <p:spPr/>
        <p:txBody>
          <a:bodyPr/>
          <a:lstStyle/>
          <a:p>
            <a:r>
              <a:rPr lang="nl-NL" sz="2800" dirty="0">
                <a:solidFill>
                  <a:schemeClr val="bg1"/>
                </a:solidFill>
              </a:rPr>
              <a:t>Stelling 1</a:t>
            </a:r>
          </a:p>
        </p:txBody>
      </p:sp>
      <p:sp>
        <p:nvSpPr>
          <p:cNvPr id="6" name="Tijdelijke aanduiding voor inhoud 5">
            <a:extLst>
              <a:ext uri="{FF2B5EF4-FFF2-40B4-BE49-F238E27FC236}">
                <a16:creationId xmlns:a16="http://schemas.microsoft.com/office/drawing/2014/main" id="{3FF47209-FA29-5E40-9E74-644B61F4ED94}"/>
              </a:ext>
            </a:extLst>
          </p:cNvPr>
          <p:cNvSpPr>
            <a:spLocks noGrp="1"/>
          </p:cNvSpPr>
          <p:nvPr>
            <p:ph idx="1"/>
          </p:nvPr>
        </p:nvSpPr>
        <p:spPr/>
        <p:txBody>
          <a:bodyPr/>
          <a:lstStyle/>
          <a:p>
            <a:endParaRPr lang="nl-NL" dirty="0"/>
          </a:p>
          <a:p>
            <a:pPr marL="0" indent="0"/>
            <a:endParaRPr lang="nl-NL" dirty="0"/>
          </a:p>
          <a:p>
            <a:pPr marL="0" indent="0"/>
            <a:endParaRPr lang="nl-NL" dirty="0"/>
          </a:p>
          <a:p>
            <a:pPr marL="0" indent="0"/>
            <a:r>
              <a:rPr lang="nl-NL" dirty="0"/>
              <a:t>Ik heb ervaring in het begeleiden van mensen bij de maaltijd.  </a:t>
            </a:r>
          </a:p>
        </p:txBody>
      </p:sp>
    </p:spTree>
    <p:extLst>
      <p:ext uri="{BB962C8B-B14F-4D97-AF65-F5344CB8AC3E}">
        <p14:creationId xmlns:p14="http://schemas.microsoft.com/office/powerpoint/2010/main" val="1155731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74BB62-2581-174F-8308-9561BEF6FDDB}"/>
              </a:ext>
            </a:extLst>
          </p:cNvPr>
          <p:cNvSpPr>
            <a:spLocks noGrp="1"/>
          </p:cNvSpPr>
          <p:nvPr>
            <p:ph type="title"/>
          </p:nvPr>
        </p:nvSpPr>
        <p:spPr/>
        <p:txBody>
          <a:bodyPr/>
          <a:lstStyle/>
          <a:p>
            <a:r>
              <a:rPr lang="nl-NL" sz="2800" dirty="0">
                <a:solidFill>
                  <a:schemeClr val="bg1"/>
                </a:solidFill>
              </a:rPr>
              <a:t>Wat kun je doen als het niet goed lukt?</a:t>
            </a:r>
          </a:p>
        </p:txBody>
      </p:sp>
      <p:sp>
        <p:nvSpPr>
          <p:cNvPr id="3" name="Tijdelijke aanduiding voor inhoud 2">
            <a:extLst>
              <a:ext uri="{FF2B5EF4-FFF2-40B4-BE49-F238E27FC236}">
                <a16:creationId xmlns:a16="http://schemas.microsoft.com/office/drawing/2014/main" id="{69EAE85C-F70B-F943-A155-6BB4F066DBE6}"/>
              </a:ext>
            </a:extLst>
          </p:cNvPr>
          <p:cNvSpPr>
            <a:spLocks noGrp="1"/>
          </p:cNvSpPr>
          <p:nvPr>
            <p:ph idx="1"/>
          </p:nvPr>
        </p:nvSpPr>
        <p:spPr>
          <a:xfrm>
            <a:off x="179512" y="1471612"/>
            <a:ext cx="8640960" cy="4549676"/>
          </a:xfrm>
        </p:spPr>
        <p:txBody>
          <a:bodyPr/>
          <a:lstStyle/>
          <a:p>
            <a:pPr marL="0" indent="0">
              <a:lnSpc>
                <a:spcPct val="80000"/>
              </a:lnSpc>
              <a:buClrTx/>
            </a:pPr>
            <a:r>
              <a:rPr lang="nl-NL" dirty="0">
                <a:latin typeface="Arial" panose="020B0604020202020204" pitchFamily="34" charset="0"/>
              </a:rPr>
              <a:t>Samengevat:</a:t>
            </a:r>
          </a:p>
          <a:p>
            <a:pPr marL="457200" indent="-457200">
              <a:lnSpc>
                <a:spcPct val="80000"/>
              </a:lnSpc>
              <a:buClrTx/>
              <a:buFont typeface="Wingdings" panose="05000000000000000000" pitchFamily="2" charset="2"/>
              <a:buChar char="§"/>
            </a:pPr>
            <a:endParaRPr lang="nl-NL" dirty="0">
              <a:latin typeface="Arial" panose="020B0604020202020204" pitchFamily="34" charset="0"/>
            </a:endParaRPr>
          </a:p>
          <a:p>
            <a:pPr marL="457200" indent="-457200">
              <a:lnSpc>
                <a:spcPct val="80000"/>
              </a:lnSpc>
              <a:buClrTx/>
              <a:buFont typeface="Wingdings" panose="05000000000000000000" pitchFamily="2" charset="2"/>
              <a:buChar char="§"/>
            </a:pPr>
            <a:r>
              <a:rPr lang="nl-NL" dirty="0">
                <a:latin typeface="Arial" panose="020B0604020202020204" pitchFamily="34" charset="0"/>
              </a:rPr>
              <a:t>Zorg voor rust bij de maaltijd, dus geen TV of radio</a:t>
            </a:r>
          </a:p>
          <a:p>
            <a:pPr marL="457200" indent="-457200">
              <a:lnSpc>
                <a:spcPct val="80000"/>
              </a:lnSpc>
              <a:buClrTx/>
              <a:buFont typeface="Wingdings" panose="05000000000000000000" pitchFamily="2" charset="2"/>
              <a:buChar char="§"/>
            </a:pPr>
            <a:r>
              <a:rPr lang="nl-NL" dirty="0">
                <a:latin typeface="Arial" panose="020B0604020202020204" pitchFamily="34" charset="0"/>
              </a:rPr>
              <a:t>Zorg voor een prettige omgeving</a:t>
            </a:r>
          </a:p>
          <a:p>
            <a:pPr marL="457200" indent="-457200">
              <a:lnSpc>
                <a:spcPct val="80000"/>
              </a:lnSpc>
              <a:buClrTx/>
              <a:buFont typeface="Wingdings" panose="05000000000000000000" pitchFamily="2" charset="2"/>
              <a:buChar char="§"/>
            </a:pPr>
            <a:r>
              <a:rPr lang="nl-NL" dirty="0">
                <a:latin typeface="Arial" panose="020B0604020202020204" pitchFamily="34" charset="0"/>
              </a:rPr>
              <a:t>Beperk de prikkels en de keuzes op tafel </a:t>
            </a:r>
          </a:p>
          <a:p>
            <a:pPr marL="457200" indent="-457200">
              <a:lnSpc>
                <a:spcPct val="80000"/>
              </a:lnSpc>
              <a:buClrTx/>
              <a:buFont typeface="Wingdings" panose="05000000000000000000" pitchFamily="2" charset="2"/>
              <a:buChar char="§"/>
            </a:pPr>
            <a:r>
              <a:rPr lang="nl-NL" dirty="0">
                <a:latin typeface="Arial" panose="020B0604020202020204" pitchFamily="34" charset="0"/>
              </a:rPr>
              <a:t>Ga naast of tegenover de bewoner zitten</a:t>
            </a:r>
          </a:p>
          <a:p>
            <a:pPr marL="457200" indent="-457200">
              <a:lnSpc>
                <a:spcPct val="80000"/>
              </a:lnSpc>
              <a:buClrTx/>
              <a:buFont typeface="Wingdings" panose="05000000000000000000" pitchFamily="2" charset="2"/>
              <a:buChar char="§"/>
            </a:pPr>
            <a:r>
              <a:rPr lang="nl-NL" dirty="0">
                <a:latin typeface="Arial" panose="020B0604020202020204" pitchFamily="34" charset="0"/>
              </a:rPr>
              <a:t>Probeer iemand zoveel mogelijk zelf te laten eten</a:t>
            </a:r>
          </a:p>
          <a:p>
            <a:pPr marL="457200" indent="-457200">
              <a:lnSpc>
                <a:spcPct val="80000"/>
              </a:lnSpc>
              <a:buClrTx/>
              <a:buFont typeface="Wingdings" panose="05000000000000000000" pitchFamily="2" charset="2"/>
              <a:buChar char="§"/>
            </a:pPr>
            <a:r>
              <a:rPr lang="nl-NL" dirty="0">
                <a:latin typeface="Arial" panose="020B0604020202020204" pitchFamily="34" charset="0"/>
              </a:rPr>
              <a:t>Houd contact met de bewoner, geef individuele aandacht</a:t>
            </a:r>
          </a:p>
          <a:p>
            <a:pPr>
              <a:buFont typeface="Arial" panose="020B0604020202020204" pitchFamily="34" charset="0"/>
              <a:buChar char="•"/>
            </a:pPr>
            <a:endParaRPr lang="nl-NL" sz="1800" dirty="0"/>
          </a:p>
          <a:p>
            <a:pPr>
              <a:buFont typeface="Arial" panose="020B0604020202020204" pitchFamily="34" charset="0"/>
              <a:buChar char="•"/>
            </a:pPr>
            <a:endParaRPr lang="nl-NL" sz="1800" dirty="0"/>
          </a:p>
          <a:p>
            <a:pPr>
              <a:buFont typeface="Arial" panose="020B0604020202020204" pitchFamily="34" charset="0"/>
              <a:buChar char="•"/>
            </a:pPr>
            <a:endParaRPr lang="nl-NL" sz="1800" dirty="0"/>
          </a:p>
          <a:p>
            <a:pPr marL="0" indent="0"/>
            <a:endParaRPr lang="nl-NL" sz="1800" dirty="0"/>
          </a:p>
        </p:txBody>
      </p:sp>
    </p:spTree>
    <p:extLst>
      <p:ext uri="{BB962C8B-B14F-4D97-AF65-F5344CB8AC3E}">
        <p14:creationId xmlns:p14="http://schemas.microsoft.com/office/powerpoint/2010/main" val="1609178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endParaRPr lang="nl-NL"/>
          </a:p>
        </p:txBody>
      </p:sp>
      <p:sp>
        <p:nvSpPr>
          <p:cNvPr id="6" name="Tijdelijke aanduiding voor inhoud 5"/>
          <p:cNvSpPr>
            <a:spLocks noGrp="1"/>
          </p:cNvSpPr>
          <p:nvPr>
            <p:ph idx="1"/>
          </p:nvPr>
        </p:nvSpPr>
        <p:spPr/>
        <p:txBody>
          <a:bodyPr/>
          <a:lstStyle/>
          <a:p>
            <a:pPr marL="457200" indent="-457200">
              <a:lnSpc>
                <a:spcPct val="80000"/>
              </a:lnSpc>
              <a:buClrTx/>
              <a:buFont typeface="Wingdings" panose="05000000000000000000" pitchFamily="2" charset="2"/>
              <a:buChar char="§"/>
            </a:pPr>
            <a:r>
              <a:rPr lang="nl-NL" dirty="0">
                <a:latin typeface="Arial" panose="020B0604020202020204" pitchFamily="34" charset="0"/>
              </a:rPr>
              <a:t>Overleg met familie over de gewoontes en de voorkeuren</a:t>
            </a:r>
          </a:p>
          <a:p>
            <a:pPr marL="457200" indent="-457200">
              <a:lnSpc>
                <a:spcPct val="80000"/>
              </a:lnSpc>
              <a:buClrTx/>
              <a:buFont typeface="Wingdings" panose="05000000000000000000" pitchFamily="2" charset="2"/>
              <a:buChar char="§"/>
            </a:pPr>
            <a:r>
              <a:rPr lang="nl-NL" dirty="0">
                <a:latin typeface="Arial" panose="020B0604020202020204" pitchFamily="34" charset="0"/>
              </a:rPr>
              <a:t>Laat iemand zonder bestek eten, indien die aanpassing zin heeft</a:t>
            </a:r>
          </a:p>
          <a:p>
            <a:pPr marL="457200" indent="-457200">
              <a:lnSpc>
                <a:spcPct val="80000"/>
              </a:lnSpc>
              <a:buClrTx/>
              <a:buFont typeface="Wingdings" panose="05000000000000000000" pitchFamily="2" charset="2"/>
              <a:buChar char="§"/>
            </a:pPr>
            <a:r>
              <a:rPr lang="nl-NL" dirty="0">
                <a:latin typeface="Arial" panose="020B0604020202020204" pitchFamily="34" charset="0"/>
              </a:rPr>
              <a:t>Geef het eten eventueel op een ander tijdstip</a:t>
            </a:r>
          </a:p>
          <a:p>
            <a:pPr marL="457200" indent="-457200">
              <a:lnSpc>
                <a:spcPct val="80000"/>
              </a:lnSpc>
              <a:buClrTx/>
              <a:buFont typeface="Wingdings" panose="05000000000000000000" pitchFamily="2" charset="2"/>
              <a:buChar char="§"/>
            </a:pPr>
            <a:r>
              <a:rPr lang="nl-NL" dirty="0">
                <a:latin typeface="Arial" panose="020B0604020202020204" pitchFamily="34" charset="0"/>
              </a:rPr>
              <a:t>Probeer een beroep te doen op de ‘automatische piloot’ </a:t>
            </a:r>
          </a:p>
          <a:p>
            <a:pPr marL="457200" indent="-457200">
              <a:lnSpc>
                <a:spcPct val="80000"/>
              </a:lnSpc>
              <a:buClrTx/>
              <a:buFont typeface="Wingdings" panose="05000000000000000000" pitchFamily="2" charset="2"/>
              <a:buChar char="§"/>
            </a:pPr>
            <a:r>
              <a:rPr lang="nl-NL" dirty="0">
                <a:latin typeface="Arial" panose="020B0604020202020204" pitchFamily="34" charset="0"/>
              </a:rPr>
              <a:t>Haal het eten niet te snel weg</a:t>
            </a:r>
          </a:p>
          <a:p>
            <a:pPr marL="457200" indent="-457200">
              <a:lnSpc>
                <a:spcPct val="80000"/>
              </a:lnSpc>
              <a:buClrTx/>
              <a:buFont typeface="Wingdings" panose="05000000000000000000" pitchFamily="2" charset="2"/>
              <a:buChar char="§"/>
            </a:pPr>
            <a:r>
              <a:rPr lang="nl-NL" dirty="0">
                <a:latin typeface="Arial" panose="020B0604020202020204" pitchFamily="34" charset="0"/>
              </a:rPr>
              <a:t>Bij twijfel over de veiligheid van eten en drinken: schakel de logopedist in.</a:t>
            </a:r>
          </a:p>
          <a:p>
            <a:endParaRPr lang="nl-NL" dirty="0"/>
          </a:p>
        </p:txBody>
      </p:sp>
    </p:spTree>
    <p:extLst>
      <p:ext uri="{BB962C8B-B14F-4D97-AF65-F5344CB8AC3E}">
        <p14:creationId xmlns:p14="http://schemas.microsoft.com/office/powerpoint/2010/main" val="728680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A8116-4039-624F-B714-4D9F0CE5A2A4}"/>
              </a:ext>
            </a:extLst>
          </p:cNvPr>
          <p:cNvSpPr>
            <a:spLocks noGrp="1"/>
          </p:cNvSpPr>
          <p:nvPr>
            <p:ph type="title"/>
          </p:nvPr>
        </p:nvSpPr>
        <p:spPr/>
        <p:txBody>
          <a:bodyPr/>
          <a:lstStyle/>
          <a:p>
            <a:r>
              <a:rPr lang="nl-NL" sz="2800" dirty="0">
                <a:solidFill>
                  <a:schemeClr val="bg1"/>
                </a:solidFill>
              </a:rPr>
              <a:t>Kortom…</a:t>
            </a:r>
          </a:p>
        </p:txBody>
      </p:sp>
      <p:sp>
        <p:nvSpPr>
          <p:cNvPr id="4" name="Tijdelijke aanduiding voor inhoud 3"/>
          <p:cNvSpPr>
            <a:spLocks noGrp="1"/>
          </p:cNvSpPr>
          <p:nvPr>
            <p:ph idx="1"/>
          </p:nvPr>
        </p:nvSpPr>
        <p:spPr/>
        <p:txBody>
          <a:bodyPr/>
          <a:lstStyle/>
          <a:p>
            <a:r>
              <a:rPr lang="nl-NL" dirty="0"/>
              <a:t>Naast vakbekwaamheid….</a:t>
            </a:r>
          </a:p>
        </p:txBody>
      </p:sp>
      <p:pic>
        <p:nvPicPr>
          <p:cNvPr id="5" name="Afbeelding 4"/>
          <p:cNvPicPr>
            <a:picLocks noChangeAspect="1"/>
          </p:cNvPicPr>
          <p:nvPr/>
        </p:nvPicPr>
        <p:blipFill>
          <a:blip r:embed="rId3"/>
          <a:stretch>
            <a:fillRect/>
          </a:stretch>
        </p:blipFill>
        <p:spPr>
          <a:xfrm>
            <a:off x="1403648" y="2225227"/>
            <a:ext cx="5659770" cy="3167608"/>
          </a:xfrm>
          <a:prstGeom prst="rect">
            <a:avLst/>
          </a:prstGeom>
        </p:spPr>
      </p:pic>
    </p:spTree>
    <p:extLst>
      <p:ext uri="{BB962C8B-B14F-4D97-AF65-F5344CB8AC3E}">
        <p14:creationId xmlns:p14="http://schemas.microsoft.com/office/powerpoint/2010/main" val="1405119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4BED201-2727-D646-BECB-D762C5DBAE11}"/>
              </a:ext>
            </a:extLst>
          </p:cNvPr>
          <p:cNvSpPr>
            <a:spLocks noGrp="1"/>
          </p:cNvSpPr>
          <p:nvPr>
            <p:ph type="title"/>
          </p:nvPr>
        </p:nvSpPr>
        <p:spPr/>
        <p:txBody>
          <a:bodyPr/>
          <a:lstStyle/>
          <a:p>
            <a:r>
              <a:rPr lang="nl-NL" sz="2800" dirty="0">
                <a:solidFill>
                  <a:schemeClr val="bg1"/>
                </a:solidFill>
              </a:rPr>
              <a:t>Geïnspireerd geraakt?</a:t>
            </a:r>
          </a:p>
        </p:txBody>
      </p:sp>
      <p:pic>
        <p:nvPicPr>
          <p:cNvPr id="7" name="Tijdelijke aanduiding voor inhoud 6">
            <a:extLst>
              <a:ext uri="{FF2B5EF4-FFF2-40B4-BE49-F238E27FC236}">
                <a16:creationId xmlns:a16="http://schemas.microsoft.com/office/drawing/2014/main" id="{76B04AC7-A6DE-E84A-AFEF-324418F69CB2}"/>
              </a:ext>
            </a:extLst>
          </p:cNvPr>
          <p:cNvPicPr>
            <a:picLocks noGrp="1" noChangeAspect="1"/>
          </p:cNvPicPr>
          <p:nvPr>
            <p:ph idx="1"/>
          </p:nvPr>
        </p:nvPicPr>
        <p:blipFill>
          <a:blip r:embed="rId3"/>
          <a:stretch>
            <a:fillRect/>
          </a:stretch>
        </p:blipFill>
        <p:spPr>
          <a:xfrm>
            <a:off x="726709" y="1471613"/>
            <a:ext cx="7641369" cy="3973512"/>
          </a:xfrm>
          <a:prstGeom prst="rect">
            <a:avLst/>
          </a:prstGeom>
        </p:spPr>
      </p:pic>
    </p:spTree>
    <p:extLst>
      <p:ext uri="{BB962C8B-B14F-4D97-AF65-F5344CB8AC3E}">
        <p14:creationId xmlns:p14="http://schemas.microsoft.com/office/powerpoint/2010/main" val="426782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Bruikbare bronnen voor meer informatie</a:t>
            </a:r>
          </a:p>
        </p:txBody>
      </p:sp>
      <p:sp>
        <p:nvSpPr>
          <p:cNvPr id="3" name="Tijdelijke aanduiding voor inhoud 2"/>
          <p:cNvSpPr>
            <a:spLocks noGrp="1"/>
          </p:cNvSpPr>
          <p:nvPr>
            <p:ph idx="1"/>
          </p:nvPr>
        </p:nvSpPr>
        <p:spPr>
          <a:xfrm>
            <a:off x="683853" y="1412776"/>
            <a:ext cx="7704856" cy="4752528"/>
          </a:xfrm>
        </p:spPr>
        <p:txBody>
          <a:bodyPr/>
          <a:lstStyle/>
          <a:p>
            <a:pPr marL="0" indent="0"/>
            <a:r>
              <a:rPr lang="nl-NL" sz="2000" dirty="0">
                <a:hlinkClick r:id="rId3"/>
              </a:rPr>
              <a:t>www.alzheimer-nederland.nl</a:t>
            </a:r>
            <a:endParaRPr lang="nl-NL" sz="2000" dirty="0"/>
          </a:p>
          <a:p>
            <a:pPr lvl="0">
              <a:buFont typeface="Arial" charset="0"/>
              <a:buChar char="•"/>
            </a:pPr>
            <a:endParaRPr lang="nl-NL" sz="2000" dirty="0"/>
          </a:p>
          <a:p>
            <a:pPr marL="0" lvl="0" indent="0"/>
            <a:r>
              <a:rPr lang="nl-NL" sz="2000" dirty="0"/>
              <a:t>Omgaan met afweergedrag bij eten en drinken van bewoners met dementie. Richtlijn voor verzorgenden niveau 3 in verpleeg- en verzorgingshuizen. Kenniskring Transities in Zorg, Hogeschool Rotterdam (2009). </a:t>
            </a:r>
            <a:r>
              <a:rPr lang="nl-NL" sz="2000" dirty="0">
                <a:hlinkClick r:id="rId4"/>
              </a:rPr>
              <a:t>http://www.platformouderenzorg.nl/bestanden/afweergedragrichtlijn20091.pdf</a:t>
            </a:r>
            <a:r>
              <a:rPr lang="nl-NL" sz="2000" dirty="0"/>
              <a:t> </a:t>
            </a:r>
          </a:p>
          <a:p>
            <a:pPr marL="0" lvl="0" indent="0"/>
            <a:endParaRPr lang="nl-NL" sz="2000" dirty="0"/>
          </a:p>
          <a:p>
            <a:pPr marL="0" lvl="0" indent="0"/>
            <a:r>
              <a:rPr lang="nl-NL" sz="2000" dirty="0"/>
              <a:t>Kalf, H., Rood, B., Dicke, H. &amp; van Keeken, P.(2008). </a:t>
            </a:r>
            <a:r>
              <a:rPr lang="nl-NL" sz="2000" i="1" dirty="0"/>
              <a:t>Slikstoornissen bij volwassenen, een interdisciplinaire benadering</a:t>
            </a:r>
            <a:r>
              <a:rPr lang="nl-NL" sz="2000" dirty="0"/>
              <a:t>. Houten: Bohn Stafleu van </a:t>
            </a:r>
            <a:r>
              <a:rPr lang="nl-NL" sz="2000" dirty="0" err="1"/>
              <a:t>Loghum</a:t>
            </a:r>
            <a:r>
              <a:rPr lang="nl-NL" sz="2000" dirty="0"/>
              <a:t>.</a:t>
            </a:r>
          </a:p>
          <a:p>
            <a:pPr marL="0" lvl="0" indent="0"/>
            <a:endParaRPr lang="nl-NL" sz="2000" dirty="0"/>
          </a:p>
          <a:p>
            <a:r>
              <a:rPr lang="nl-NL" sz="2000" dirty="0"/>
              <a:t>https://www.zorgvoorbeter.nl/eten-en-drinken</a:t>
            </a:r>
          </a:p>
          <a:p>
            <a:endParaRPr lang="nl-NL" sz="2000" dirty="0"/>
          </a:p>
          <a:p>
            <a:pPr marL="0" indent="0">
              <a:buNone/>
            </a:pPr>
            <a:endParaRPr lang="nl-NL" sz="2000" dirty="0"/>
          </a:p>
        </p:txBody>
      </p:sp>
    </p:spTree>
    <p:extLst>
      <p:ext uri="{BB962C8B-B14F-4D97-AF65-F5344CB8AC3E}">
        <p14:creationId xmlns:p14="http://schemas.microsoft.com/office/powerpoint/2010/main" val="451692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Afbeelding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327150"/>
            <a:ext cx="12098338"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jdelijke aanduiding voor tekst 3"/>
          <p:cNvSpPr>
            <a:spLocks noGrp="1"/>
          </p:cNvSpPr>
          <p:nvPr>
            <p:ph type="body" sz="half" idx="10"/>
          </p:nvPr>
        </p:nvSpPr>
        <p:spPr bwMode="auto">
          <a:xfrm>
            <a:off x="180975" y="4408488"/>
            <a:ext cx="6480175" cy="892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nl-NL" altLang="nl-NL" dirty="0">
              <a:solidFill>
                <a:schemeClr val="tx2"/>
              </a:solidFill>
              <a:latin typeface="Arial" panose="020B0604020202020204" pitchFamily="34" charset="0"/>
              <a:cs typeface="Arial" panose="020B0604020202020204" pitchFamily="34" charset="0"/>
            </a:endParaRPr>
          </a:p>
          <a:p>
            <a:pPr eaLnBrk="1" hangingPunct="1"/>
            <a:r>
              <a:rPr lang="nl-NL" altLang="nl-NL" sz="1600" dirty="0">
                <a:solidFill>
                  <a:schemeClr val="tx2"/>
                </a:solidFill>
                <a:latin typeface="Arial" panose="020B0604020202020204" pitchFamily="34" charset="0"/>
                <a:cs typeface="Arial" panose="020B0604020202020204" pitchFamily="34" charset="0"/>
              </a:rPr>
              <a:t>Maris van Sluijs, kerndocent logopedie</a:t>
            </a:r>
          </a:p>
          <a:p>
            <a:pPr eaLnBrk="1" hangingPunct="1"/>
            <a:r>
              <a:rPr lang="nl-NL" altLang="nl-NL" sz="1600" dirty="0">
                <a:solidFill>
                  <a:schemeClr val="tx2"/>
                </a:solidFill>
                <a:latin typeface="Arial" panose="020B0604020202020204" pitchFamily="34" charset="0"/>
                <a:cs typeface="Arial" panose="020B0604020202020204" pitchFamily="34" charset="0"/>
              </a:rPr>
              <a:t>Hogeschool Rotterdam</a:t>
            </a:r>
          </a:p>
          <a:p>
            <a:pPr eaLnBrk="1" hangingPunct="1"/>
            <a:endParaRPr lang="nl-NL" altLang="nl-NL" sz="1600" dirty="0">
              <a:solidFill>
                <a:schemeClr val="tx2"/>
              </a:solidFill>
              <a:latin typeface="Arial" panose="020B0604020202020204" pitchFamily="34" charset="0"/>
              <a:cs typeface="Arial" panose="020B0604020202020204" pitchFamily="34" charset="0"/>
            </a:endParaRPr>
          </a:p>
          <a:p>
            <a:pPr eaLnBrk="1" hangingPunct="1"/>
            <a:endParaRPr lang="nl-NL" altLang="nl-NL" dirty="0">
              <a:solidFill>
                <a:schemeClr val="tx2"/>
              </a:solidFill>
              <a:latin typeface="Arial" panose="020B0604020202020204" pitchFamily="34" charset="0"/>
              <a:cs typeface="Arial" panose="020B0604020202020204" pitchFamily="34" charset="0"/>
            </a:endParaRPr>
          </a:p>
          <a:p>
            <a:pPr eaLnBrk="1" hangingPunct="1"/>
            <a:endParaRPr lang="nl-NL" altLang="nl-NL" dirty="0">
              <a:solidFill>
                <a:schemeClr val="tx2"/>
              </a:solidFill>
              <a:latin typeface="Arial" panose="020B0604020202020204" pitchFamily="34" charset="0"/>
              <a:cs typeface="Arial" panose="020B0604020202020204" pitchFamily="34" charset="0"/>
            </a:endParaRPr>
          </a:p>
        </p:txBody>
      </p:sp>
      <p:sp>
        <p:nvSpPr>
          <p:cNvPr id="9220" name="Tekstvak 4"/>
          <p:cNvSpPr txBox="1">
            <a:spLocks noChangeArrowheads="1"/>
          </p:cNvSpPr>
          <p:nvPr/>
        </p:nvSpPr>
        <p:spPr bwMode="auto">
          <a:xfrm>
            <a:off x="180975" y="2608263"/>
            <a:ext cx="4391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r>
              <a:rPr lang="nl-NL" altLang="nl-NL" sz="3200" dirty="0">
                <a:solidFill>
                  <a:srgbClr val="B71327"/>
                </a:solidFill>
                <a:cs typeface="Arial" panose="020B0604020202020204" pitchFamily="34" charset="0"/>
              </a:rPr>
              <a:t>Inspiratiesessie</a:t>
            </a:r>
            <a:r>
              <a:rPr lang="nl-NL" altLang="nl-NL" sz="3200" dirty="0">
                <a:solidFill>
                  <a:schemeClr val="tx2"/>
                </a:solidFill>
                <a:cs typeface="Arial" panose="020B0604020202020204" pitchFamily="34" charset="0"/>
              </a:rPr>
              <a:t> </a:t>
            </a:r>
          </a:p>
          <a:p>
            <a:pPr eaLnBrk="1" hangingPunct="1"/>
            <a:r>
              <a:rPr lang="nl-NL" altLang="nl-NL" sz="3200" dirty="0">
                <a:solidFill>
                  <a:schemeClr val="tx2"/>
                </a:solidFill>
                <a:cs typeface="Arial" panose="020B0604020202020204" pitchFamily="34" charset="0"/>
              </a:rPr>
              <a:t>Slikstoornissen:</a:t>
            </a:r>
            <a:br>
              <a:rPr lang="nl-NL" altLang="nl-NL" sz="3200" dirty="0">
                <a:solidFill>
                  <a:schemeClr val="tx2"/>
                </a:solidFill>
                <a:cs typeface="Arial" panose="020B0604020202020204" pitchFamily="34" charset="0"/>
              </a:rPr>
            </a:br>
            <a:r>
              <a:rPr lang="nl-NL" altLang="nl-NL" sz="3200" dirty="0">
                <a:solidFill>
                  <a:schemeClr val="tx2"/>
                </a:solidFill>
                <a:cs typeface="Arial" panose="020B0604020202020204" pitchFamily="34" charset="0"/>
              </a:rPr>
              <a:t>wat kun je ermee?</a:t>
            </a:r>
          </a:p>
        </p:txBody>
      </p:sp>
      <p:sp>
        <p:nvSpPr>
          <p:cNvPr id="9221" name="Tekstvak 1"/>
          <p:cNvSpPr txBox="1">
            <a:spLocks noChangeArrowheads="1"/>
          </p:cNvSpPr>
          <p:nvPr/>
        </p:nvSpPr>
        <p:spPr bwMode="auto">
          <a:xfrm>
            <a:off x="8340725" y="638175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nl-NL" altLang="nl-NL"/>
          </a:p>
        </p:txBody>
      </p:sp>
      <p:pic>
        <p:nvPicPr>
          <p:cNvPr id="9222" name="Afbeelding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8738" y="5703888"/>
            <a:ext cx="23399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
          <p:cNvPicPr>
            <a:picLocks noChangeAspect="1"/>
          </p:cNvPicPr>
          <p:nvPr/>
        </p:nvPicPr>
        <p:blipFill>
          <a:blip r:embed="rId6">
            <a:extLst>
              <a:ext uri="{28A0092B-C50C-407E-A947-70E740481C1C}">
                <a14:useLocalDpi xmlns:a14="http://schemas.microsoft.com/office/drawing/2010/main" val="0"/>
              </a:ext>
            </a:extLst>
          </a:blip>
          <a:srcRect t="24921" r="3670" b="25935"/>
          <a:stretch>
            <a:fillRect/>
          </a:stretch>
        </p:blipFill>
        <p:spPr bwMode="auto">
          <a:xfrm>
            <a:off x="209550" y="5424488"/>
            <a:ext cx="4600575"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6363" y="3749675"/>
            <a:ext cx="35623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Afbeelding 1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775" y="5067300"/>
            <a:ext cx="17383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34928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B63746E-AE1B-C043-BDDB-6E34093BDF28}"/>
              </a:ext>
            </a:extLst>
          </p:cNvPr>
          <p:cNvSpPr>
            <a:spLocks noGrp="1"/>
          </p:cNvSpPr>
          <p:nvPr>
            <p:ph type="title"/>
          </p:nvPr>
        </p:nvSpPr>
        <p:spPr/>
        <p:txBody>
          <a:bodyPr/>
          <a:lstStyle/>
          <a:p>
            <a:r>
              <a:rPr lang="nl-NL" sz="2800" dirty="0">
                <a:solidFill>
                  <a:schemeClr val="bg1"/>
                </a:solidFill>
              </a:rPr>
              <a:t>Stelling 2</a:t>
            </a:r>
          </a:p>
        </p:txBody>
      </p:sp>
      <p:sp>
        <p:nvSpPr>
          <p:cNvPr id="6" name="Tijdelijke aanduiding voor inhoud 5">
            <a:extLst>
              <a:ext uri="{FF2B5EF4-FFF2-40B4-BE49-F238E27FC236}">
                <a16:creationId xmlns:a16="http://schemas.microsoft.com/office/drawing/2014/main" id="{93860E8C-6BB3-C44E-A11A-C20A8CEE0248}"/>
              </a:ext>
            </a:extLst>
          </p:cNvPr>
          <p:cNvSpPr>
            <a:spLocks noGrp="1"/>
          </p:cNvSpPr>
          <p:nvPr>
            <p:ph idx="1"/>
          </p:nvPr>
        </p:nvSpPr>
        <p:spPr/>
        <p:txBody>
          <a:bodyPr/>
          <a:lstStyle/>
          <a:p>
            <a:endParaRPr lang="nl-NL" dirty="0"/>
          </a:p>
          <a:p>
            <a:endParaRPr lang="nl-NL" dirty="0"/>
          </a:p>
          <a:p>
            <a:endParaRPr lang="nl-NL" dirty="0"/>
          </a:p>
          <a:p>
            <a:r>
              <a:rPr lang="nl-NL" dirty="0"/>
              <a:t>Ik weet hoe het slikken ‘technisch’ verloopt. </a:t>
            </a:r>
          </a:p>
        </p:txBody>
      </p:sp>
    </p:spTree>
    <p:extLst>
      <p:ext uri="{BB962C8B-B14F-4D97-AF65-F5344CB8AC3E}">
        <p14:creationId xmlns:p14="http://schemas.microsoft.com/office/powerpoint/2010/main" val="239474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1EB086A-D621-0E47-965C-C6BF13DCC1D8}"/>
              </a:ext>
            </a:extLst>
          </p:cNvPr>
          <p:cNvSpPr>
            <a:spLocks noGrp="1"/>
          </p:cNvSpPr>
          <p:nvPr>
            <p:ph type="title"/>
          </p:nvPr>
        </p:nvSpPr>
        <p:spPr/>
        <p:txBody>
          <a:bodyPr/>
          <a:lstStyle/>
          <a:p>
            <a:r>
              <a:rPr lang="nl-NL" sz="2800" dirty="0">
                <a:solidFill>
                  <a:schemeClr val="bg1"/>
                </a:solidFill>
              </a:rPr>
              <a:t>Stelling 3</a:t>
            </a:r>
          </a:p>
        </p:txBody>
      </p:sp>
      <p:sp>
        <p:nvSpPr>
          <p:cNvPr id="6" name="Tijdelijke aanduiding voor inhoud 5">
            <a:extLst>
              <a:ext uri="{FF2B5EF4-FFF2-40B4-BE49-F238E27FC236}">
                <a16:creationId xmlns:a16="http://schemas.microsoft.com/office/drawing/2014/main" id="{4D6C13CA-8969-E044-B0C1-C8F4F067ED7D}"/>
              </a:ext>
            </a:extLst>
          </p:cNvPr>
          <p:cNvSpPr>
            <a:spLocks noGrp="1"/>
          </p:cNvSpPr>
          <p:nvPr>
            <p:ph idx="1"/>
          </p:nvPr>
        </p:nvSpPr>
        <p:spPr/>
        <p:txBody>
          <a:bodyPr/>
          <a:lstStyle/>
          <a:p>
            <a:endParaRPr lang="nl-NL" dirty="0"/>
          </a:p>
          <a:p>
            <a:endParaRPr lang="nl-NL" dirty="0"/>
          </a:p>
          <a:p>
            <a:r>
              <a:rPr lang="nl-NL" dirty="0"/>
              <a:t>	Er is geen verschil in het begeleiden van eten en  drinken tussen dementerenden of ouderen zonder dementie. </a:t>
            </a:r>
          </a:p>
        </p:txBody>
      </p:sp>
    </p:spTree>
    <p:extLst>
      <p:ext uri="{BB962C8B-B14F-4D97-AF65-F5344CB8AC3E}">
        <p14:creationId xmlns:p14="http://schemas.microsoft.com/office/powerpoint/2010/main" val="3360788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70BDA16-05AF-5A44-AA3D-911840723C22}"/>
              </a:ext>
            </a:extLst>
          </p:cNvPr>
          <p:cNvSpPr>
            <a:spLocks noGrp="1"/>
          </p:cNvSpPr>
          <p:nvPr>
            <p:ph type="title"/>
          </p:nvPr>
        </p:nvSpPr>
        <p:spPr/>
        <p:txBody>
          <a:bodyPr/>
          <a:lstStyle/>
          <a:p>
            <a:r>
              <a:rPr lang="nl-NL" sz="2800" dirty="0">
                <a:solidFill>
                  <a:schemeClr val="bg1"/>
                </a:solidFill>
              </a:rPr>
              <a:t>Stelling 4</a:t>
            </a:r>
          </a:p>
        </p:txBody>
      </p:sp>
      <p:sp>
        <p:nvSpPr>
          <p:cNvPr id="6" name="Tijdelijke aanduiding voor inhoud 5">
            <a:extLst>
              <a:ext uri="{FF2B5EF4-FFF2-40B4-BE49-F238E27FC236}">
                <a16:creationId xmlns:a16="http://schemas.microsoft.com/office/drawing/2014/main" id="{826721FD-6ADB-5A49-B44B-93A1213229DC}"/>
              </a:ext>
            </a:extLst>
          </p:cNvPr>
          <p:cNvSpPr>
            <a:spLocks noGrp="1"/>
          </p:cNvSpPr>
          <p:nvPr>
            <p:ph idx="1"/>
          </p:nvPr>
        </p:nvSpPr>
        <p:spPr/>
        <p:txBody>
          <a:bodyPr/>
          <a:lstStyle/>
          <a:p>
            <a:pPr marL="0" lvl="0" indent="0"/>
            <a:endParaRPr lang="nl-NL" dirty="0"/>
          </a:p>
          <a:p>
            <a:pPr marL="0" lvl="0" indent="0"/>
            <a:endParaRPr lang="nl-NL" dirty="0"/>
          </a:p>
          <a:p>
            <a:pPr marL="0" lvl="0" indent="0"/>
            <a:r>
              <a:rPr lang="nl-NL" dirty="0"/>
              <a:t>Het begeleiden van de maaltijd is vooral een taak voor mantelzorgers, want die kennen de bewoner het best. </a:t>
            </a:r>
          </a:p>
        </p:txBody>
      </p:sp>
    </p:spTree>
    <p:extLst>
      <p:ext uri="{BB962C8B-B14F-4D97-AF65-F5344CB8AC3E}">
        <p14:creationId xmlns:p14="http://schemas.microsoft.com/office/powerpoint/2010/main" val="173764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FA0E99-F0FA-F341-82F9-EA8CBC6FE044}"/>
              </a:ext>
            </a:extLst>
          </p:cNvPr>
          <p:cNvSpPr>
            <a:spLocks noGrp="1"/>
          </p:cNvSpPr>
          <p:nvPr>
            <p:ph type="title"/>
          </p:nvPr>
        </p:nvSpPr>
        <p:spPr/>
        <p:txBody>
          <a:bodyPr/>
          <a:lstStyle/>
          <a:p>
            <a:r>
              <a:rPr lang="nl-NL" sz="2800" dirty="0">
                <a:solidFill>
                  <a:schemeClr val="bg1"/>
                </a:solidFill>
              </a:rPr>
              <a:t>Stelling 5</a:t>
            </a:r>
          </a:p>
        </p:txBody>
      </p:sp>
      <p:sp>
        <p:nvSpPr>
          <p:cNvPr id="6" name="Tijdelijke aanduiding voor inhoud 5">
            <a:extLst>
              <a:ext uri="{FF2B5EF4-FFF2-40B4-BE49-F238E27FC236}">
                <a16:creationId xmlns:a16="http://schemas.microsoft.com/office/drawing/2014/main" id="{162F2644-25D1-0542-BBC7-8B6B87E5898C}"/>
              </a:ext>
            </a:extLst>
          </p:cNvPr>
          <p:cNvSpPr>
            <a:spLocks noGrp="1"/>
          </p:cNvSpPr>
          <p:nvPr>
            <p:ph idx="1"/>
          </p:nvPr>
        </p:nvSpPr>
        <p:spPr/>
        <p:txBody>
          <a:bodyPr/>
          <a:lstStyle/>
          <a:p>
            <a:endParaRPr lang="nl-NL" dirty="0"/>
          </a:p>
          <a:p>
            <a:endParaRPr lang="nl-NL" dirty="0"/>
          </a:p>
          <a:p>
            <a:r>
              <a:rPr lang="nl-NL" dirty="0"/>
              <a:t>	Ik weet wat ik moet doen als eten of drinken niet goed gaat (denk aan verslikken, knoeien, wegduwen, etc.).</a:t>
            </a:r>
          </a:p>
        </p:txBody>
      </p:sp>
    </p:spTree>
    <p:extLst>
      <p:ext uri="{BB962C8B-B14F-4D97-AF65-F5344CB8AC3E}">
        <p14:creationId xmlns:p14="http://schemas.microsoft.com/office/powerpoint/2010/main" val="2267791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5EC135-F4AE-E844-8634-08590F2BC393}"/>
              </a:ext>
            </a:extLst>
          </p:cNvPr>
          <p:cNvSpPr>
            <a:spLocks noGrp="1"/>
          </p:cNvSpPr>
          <p:nvPr>
            <p:ph type="title"/>
          </p:nvPr>
        </p:nvSpPr>
        <p:spPr/>
        <p:txBody>
          <a:bodyPr/>
          <a:lstStyle/>
          <a:p>
            <a:r>
              <a:rPr lang="nl-NL" sz="2800" dirty="0">
                <a:solidFill>
                  <a:schemeClr val="bg1"/>
                </a:solidFill>
              </a:rPr>
              <a:t>Stelling 6</a:t>
            </a:r>
          </a:p>
        </p:txBody>
      </p:sp>
      <p:sp>
        <p:nvSpPr>
          <p:cNvPr id="6" name="Tijdelijke aanduiding voor inhoud 5">
            <a:extLst>
              <a:ext uri="{FF2B5EF4-FFF2-40B4-BE49-F238E27FC236}">
                <a16:creationId xmlns:a16="http://schemas.microsoft.com/office/drawing/2014/main" id="{A7C7236D-F42B-6E43-B26E-7CE3CE069BAC}"/>
              </a:ext>
            </a:extLst>
          </p:cNvPr>
          <p:cNvSpPr>
            <a:spLocks noGrp="1"/>
          </p:cNvSpPr>
          <p:nvPr>
            <p:ph idx="1"/>
          </p:nvPr>
        </p:nvSpPr>
        <p:spPr/>
        <p:txBody>
          <a:bodyPr/>
          <a:lstStyle/>
          <a:p>
            <a:r>
              <a:rPr lang="nl-NL" dirty="0"/>
              <a:t>	</a:t>
            </a:r>
          </a:p>
          <a:p>
            <a:endParaRPr lang="nl-NL" dirty="0"/>
          </a:p>
          <a:p>
            <a:endParaRPr lang="nl-NL" dirty="0"/>
          </a:p>
          <a:p>
            <a:r>
              <a:rPr lang="nl-NL" dirty="0"/>
              <a:t>	Als iemand niet wil eten, is dat zijn of haar goed recht; ik zal niet aandringen.</a:t>
            </a:r>
          </a:p>
        </p:txBody>
      </p:sp>
    </p:spTree>
    <p:extLst>
      <p:ext uri="{BB962C8B-B14F-4D97-AF65-F5344CB8AC3E}">
        <p14:creationId xmlns:p14="http://schemas.microsoft.com/office/powerpoint/2010/main" val="2271065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nl-NL" sz="2800" dirty="0">
                <a:solidFill>
                  <a:schemeClr val="bg1"/>
                </a:solidFill>
              </a:rPr>
              <a:t>Wat kun je hier verwachten?</a:t>
            </a:r>
            <a:endParaRPr lang="nl-NL" dirty="0">
              <a:solidFill>
                <a:schemeClr val="bg1"/>
              </a:solidFill>
            </a:endParaRPr>
          </a:p>
        </p:txBody>
      </p:sp>
      <p:sp>
        <p:nvSpPr>
          <p:cNvPr id="8195" name="Rectangle 3"/>
          <p:cNvSpPr>
            <a:spLocks noGrp="1" noChangeArrowheads="1"/>
          </p:cNvSpPr>
          <p:nvPr>
            <p:ph idx="1"/>
          </p:nvPr>
        </p:nvSpPr>
        <p:spPr>
          <a:xfrm>
            <a:off x="539750" y="1471612"/>
            <a:ext cx="8015288" cy="4621684"/>
          </a:xfrm>
        </p:spPr>
        <p:txBody>
          <a:bodyPr/>
          <a:lstStyle/>
          <a:p>
            <a:pPr marL="457200" indent="-457200">
              <a:lnSpc>
                <a:spcPct val="90000"/>
              </a:lnSpc>
              <a:buClrTx/>
              <a:buFont typeface="Wingdings" panose="05000000000000000000" pitchFamily="2" charset="2"/>
              <a:buChar char="§"/>
            </a:pPr>
            <a:r>
              <a:rPr lang="nl-NL" dirty="0">
                <a:latin typeface="Arial" panose="020B0604020202020204" pitchFamily="34" charset="0"/>
              </a:rPr>
              <a:t>Wat is normaal slikken?</a:t>
            </a:r>
          </a:p>
          <a:p>
            <a:pPr marL="457200" indent="-457200">
              <a:lnSpc>
                <a:spcPct val="90000"/>
              </a:lnSpc>
              <a:buClrTx/>
              <a:buFont typeface="Wingdings" panose="05000000000000000000" pitchFamily="2" charset="2"/>
              <a:buChar char="§"/>
            </a:pPr>
            <a:endParaRPr lang="nl-NL" dirty="0">
              <a:latin typeface="Arial" panose="020B0604020202020204" pitchFamily="34" charset="0"/>
            </a:endParaRPr>
          </a:p>
          <a:p>
            <a:pPr marL="457200" indent="-457200">
              <a:lnSpc>
                <a:spcPct val="90000"/>
              </a:lnSpc>
              <a:buClrTx/>
              <a:buFont typeface="Wingdings" panose="05000000000000000000" pitchFamily="2" charset="2"/>
              <a:buChar char="§"/>
            </a:pPr>
            <a:r>
              <a:rPr lang="nl-NL" dirty="0">
                <a:latin typeface="Arial" panose="020B0604020202020204" pitchFamily="34" charset="0"/>
              </a:rPr>
              <a:t>Wat gebeurt er als mis gaat?</a:t>
            </a:r>
          </a:p>
          <a:p>
            <a:pPr marL="457200" indent="-457200">
              <a:lnSpc>
                <a:spcPct val="90000"/>
              </a:lnSpc>
              <a:buClrTx/>
              <a:buFont typeface="Wingdings" panose="05000000000000000000" pitchFamily="2" charset="2"/>
              <a:buChar char="§"/>
            </a:pPr>
            <a:endParaRPr lang="nl-NL" dirty="0">
              <a:latin typeface="Arial" panose="020B0604020202020204" pitchFamily="34" charset="0"/>
            </a:endParaRPr>
          </a:p>
          <a:p>
            <a:pPr marL="457200" indent="-457200">
              <a:lnSpc>
                <a:spcPct val="90000"/>
              </a:lnSpc>
              <a:buClrTx/>
              <a:buFont typeface="Wingdings" panose="05000000000000000000" pitchFamily="2" charset="2"/>
              <a:buChar char="§"/>
            </a:pPr>
            <a:r>
              <a:rPr lang="nl-NL" dirty="0">
                <a:latin typeface="Arial" panose="020B0604020202020204" pitchFamily="34" charset="0"/>
              </a:rPr>
              <a:t>Wat zijn mogelijke gevolgen van slikstoornissen?</a:t>
            </a:r>
          </a:p>
          <a:p>
            <a:pPr marL="457200" indent="-457200">
              <a:lnSpc>
                <a:spcPct val="90000"/>
              </a:lnSpc>
              <a:buClrTx/>
              <a:buFont typeface="Wingdings" panose="05000000000000000000" pitchFamily="2" charset="2"/>
              <a:buChar char="§"/>
            </a:pPr>
            <a:endParaRPr lang="nl-NL" dirty="0">
              <a:latin typeface="Arial" panose="020B0604020202020204" pitchFamily="34" charset="0"/>
            </a:endParaRPr>
          </a:p>
          <a:p>
            <a:pPr marL="457200" indent="-457200">
              <a:lnSpc>
                <a:spcPct val="90000"/>
              </a:lnSpc>
              <a:buClrTx/>
              <a:buFont typeface="Wingdings" panose="05000000000000000000" pitchFamily="2" charset="2"/>
              <a:buChar char="§"/>
            </a:pPr>
            <a:r>
              <a:rPr lang="nl-NL" dirty="0">
                <a:latin typeface="Arial" panose="020B0604020202020204" pitchFamily="34" charset="0"/>
              </a:rPr>
              <a:t>Hoe zit dat bij dementie?</a:t>
            </a:r>
          </a:p>
          <a:p>
            <a:pPr marL="457200" indent="-457200">
              <a:lnSpc>
                <a:spcPct val="90000"/>
              </a:lnSpc>
              <a:buClrTx/>
              <a:buFont typeface="Wingdings" panose="05000000000000000000" pitchFamily="2" charset="2"/>
              <a:buChar char="§"/>
            </a:pPr>
            <a:endParaRPr lang="nl-NL" dirty="0">
              <a:latin typeface="Arial" panose="020B0604020202020204" pitchFamily="34" charset="0"/>
            </a:endParaRPr>
          </a:p>
          <a:p>
            <a:pPr marL="457200" indent="-457200">
              <a:lnSpc>
                <a:spcPct val="90000"/>
              </a:lnSpc>
              <a:buClrTx/>
              <a:buFont typeface="Wingdings" panose="05000000000000000000" pitchFamily="2" charset="2"/>
              <a:buChar char="§"/>
            </a:pPr>
            <a:r>
              <a:rPr lang="nl-NL" dirty="0">
                <a:latin typeface="Arial" panose="020B0604020202020204" pitchFamily="34" charset="0"/>
              </a:rPr>
              <a:t>Wat kun je doen?</a:t>
            </a:r>
          </a:p>
          <a:p>
            <a:pPr marL="457200" indent="-457200">
              <a:lnSpc>
                <a:spcPct val="90000"/>
              </a:lnSpc>
              <a:buClrTx/>
              <a:buFont typeface="Wingdings" panose="05000000000000000000" pitchFamily="2" charset="2"/>
              <a:buChar char="§"/>
            </a:pPr>
            <a:endParaRPr lang="nl-NL" dirty="0">
              <a:latin typeface="Arial" panose="020B0604020202020204" pitchFamily="34" charset="0"/>
            </a:endParaRPr>
          </a:p>
          <a:p>
            <a:pPr eaLnBrk="1" hangingPunct="1">
              <a:lnSpc>
                <a:spcPct val="90000"/>
              </a:lnSpc>
              <a:buFont typeface="Arial" panose="020B0604020202020204" pitchFamily="34" charset="0"/>
              <a:buChar char="•"/>
            </a:pPr>
            <a:endParaRPr lang="nl-NL" dirty="0"/>
          </a:p>
        </p:txBody>
      </p:sp>
    </p:spTree>
    <p:extLst>
      <p:ext uri="{BB962C8B-B14F-4D97-AF65-F5344CB8AC3E}">
        <p14:creationId xmlns:p14="http://schemas.microsoft.com/office/powerpoint/2010/main" val="22899385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2830136"/>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True"/>
  <p:tag name="PRRESPONSE4" val="7"/>
  <p:tag name="TPVERSION" val="2008"/>
  <p:tag name="RESPTABLESTYLE" val="-1"/>
  <p:tag name="RACERSMAXDISPLAYED" val="5"/>
  <p:tag name="DEFAULTNUMTEAMS" val="5"/>
  <p:tag name="GRIDSIZE" val="{Width=800, Height=600}"/>
  <p:tag name="REALTIMEBACKUP" val="False"/>
  <p:tag name="PRRESPONSE3" val="8"/>
  <p:tag name="SAVECSVWITHSESSION" val="True"/>
  <p:tag name="BACKUPMAINTENANCE" val="7"/>
  <p:tag name="BUBBLEVALUEFORMAT" val="0.0"/>
  <p:tag name="CHARTCOLORS" val="0"/>
  <p:tag name="FIBNUMRESULTS" val="5"/>
  <p:tag name="ALWAYSOPENPOLL" val="False"/>
  <p:tag name="ROTATIONINTERVAL" val="2"/>
  <p:tag name="USESCHEMECOLORS" val="True"/>
  <p:tag name="REALTIMEBACKUPPATH" val="M:\My Documents"/>
  <p:tag name="BULLETTYPE" val="3"/>
  <p:tag name="BUBBLENAMEVISIBLE" val="True"/>
  <p:tag name="ALLOWUSERFEEDBACK" val="Fals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ASKPANEKEY" val="0fccffab-a322-4888-82bd-d86472816e7b"/>
  <p:tag name="TPFULLVERSION" val="4.5.1.2243"/>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tekst pagina">
  <a:themeElements>
    <a:clrScheme name="Aangepa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3_Lege presentatie">
      <a:majorFont>
        <a:latin typeface="Verdana"/>
        <a:ea typeface="ＭＳ Ｐゴシック"/>
        <a:cs typeface=""/>
      </a:majorFont>
      <a:minorFont>
        <a:latin typeface="Verdana"/>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3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oofdstuk pagina">
  <a:themeElements>
    <a:clrScheme name="HR 1">
      <a:dk1>
        <a:srgbClr val="000066"/>
      </a:dk1>
      <a:lt1>
        <a:srgbClr val="FFFFFF"/>
      </a:lt1>
      <a:dk2>
        <a:srgbClr val="000000"/>
      </a:dk2>
      <a:lt2>
        <a:srgbClr val="808080"/>
      </a:lt2>
      <a:accent1>
        <a:srgbClr val="000066"/>
      </a:accent1>
      <a:accent2>
        <a:srgbClr val="B10538"/>
      </a:accent2>
      <a:accent3>
        <a:srgbClr val="FBCC19"/>
      </a:accent3>
      <a:accent4>
        <a:srgbClr val="000000"/>
      </a:accent4>
      <a:accent5>
        <a:srgbClr val="DAEDEF"/>
      </a:accent5>
      <a:accent6>
        <a:srgbClr val="2D2D8A"/>
      </a:accent6>
      <a:hlink>
        <a:srgbClr val="009999"/>
      </a:hlink>
      <a:folHlink>
        <a:srgbClr val="99CC00"/>
      </a:folHlink>
    </a:clrScheme>
    <a:fontScheme name="1_Lege presentatie">
      <a:majorFont>
        <a:latin typeface="Verdana"/>
        <a:ea typeface="ＭＳ Ｐゴシック"/>
        <a:cs typeface=""/>
      </a:majorFont>
      <a:minorFont>
        <a:latin typeface="Verdana"/>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1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F07BCB72A92B4C9D76046AECE9B625" ma:contentTypeVersion="0" ma:contentTypeDescription="Een nieuw document maken." ma:contentTypeScope="" ma:versionID="6eba64e5f589dd0ea50e64ebf7ab9e0f">
  <xsd:schema xmlns:xsd="http://www.w3.org/2001/XMLSchema" xmlns:p="http://schemas.microsoft.com/office/2006/metadata/properties" targetNamespace="http://schemas.microsoft.com/office/2006/metadata/properties" ma:root="true" ma:fieldsID="b118b0825d757084c8d1e1ffd33f200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ma:readOnly="tru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AF3B75EE-0764-4D81-B86C-0003CA34CB13}">
  <ds:schemaRefs>
    <ds:schemaRef ds:uri="http://schemas.microsoft.com/office/2006/metadata/properties"/>
    <ds:schemaRef ds:uri="http://www.w3.org/XML/1998/namespace"/>
    <ds:schemaRef ds:uri="http://purl.org/dc/dcmitype/"/>
    <ds:schemaRef ds:uri="http://schemas.microsoft.com/office/2006/documentManagement/types"/>
    <ds:schemaRef ds:uri="http://schemas.openxmlformats.org/package/2006/metadata/core-properties"/>
    <ds:schemaRef ds:uri="http://purl.org/dc/elements/1.1/"/>
    <ds:schemaRef ds:uri="http://purl.org/dc/terms/"/>
  </ds:schemaRefs>
</ds:datastoreItem>
</file>

<file path=customXml/itemProps2.xml><?xml version="1.0" encoding="utf-8"?>
<ds:datastoreItem xmlns:ds="http://schemas.openxmlformats.org/officeDocument/2006/customXml" ds:itemID="{88340D80-9729-43ED-BFCA-D40C2EB1FF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0</TotalTime>
  <Words>4043</Words>
  <Application>Microsoft Office PowerPoint</Application>
  <PresentationFormat>Diavoorstelling (4:3)</PresentationFormat>
  <Paragraphs>343</Paragraphs>
  <Slides>35</Slides>
  <Notes>29</Notes>
  <HiddenSlides>0</HiddenSlides>
  <MMClips>1</MMClips>
  <ScaleCrop>false</ScaleCrop>
  <HeadingPairs>
    <vt:vector size="6" baseType="variant">
      <vt:variant>
        <vt:lpstr>Gebruikte lettertypen</vt:lpstr>
      </vt:variant>
      <vt:variant>
        <vt:i4>4</vt:i4>
      </vt:variant>
      <vt:variant>
        <vt:lpstr>Thema</vt:lpstr>
      </vt:variant>
      <vt:variant>
        <vt:i4>3</vt:i4>
      </vt:variant>
      <vt:variant>
        <vt:lpstr>Diatitels</vt:lpstr>
      </vt:variant>
      <vt:variant>
        <vt:i4>35</vt:i4>
      </vt:variant>
    </vt:vector>
  </HeadingPairs>
  <TitlesOfParts>
    <vt:vector size="42" baseType="lpstr">
      <vt:lpstr>Arial</vt:lpstr>
      <vt:lpstr>Calibri</vt:lpstr>
      <vt:lpstr>Verdana</vt:lpstr>
      <vt:lpstr>Wingdings</vt:lpstr>
      <vt:lpstr>tekst pagina</vt:lpstr>
      <vt:lpstr>2_Aangepast ontwerp</vt:lpstr>
      <vt:lpstr>hoofdstuk pagina</vt:lpstr>
      <vt:lpstr>PowerPoint-presentatie</vt:lpstr>
      <vt:lpstr>Begeleiding bij de maaltijd….hoe moeilijk is het?</vt:lpstr>
      <vt:lpstr>Stelling 1</vt:lpstr>
      <vt:lpstr>Stelling 2</vt:lpstr>
      <vt:lpstr>Stelling 3</vt:lpstr>
      <vt:lpstr>Stelling 4</vt:lpstr>
      <vt:lpstr>Stelling 5</vt:lpstr>
      <vt:lpstr>Stelling 6</vt:lpstr>
      <vt:lpstr>Wat kun je hier verwachten?</vt:lpstr>
      <vt:lpstr>Normaal slikken in 5 seconden</vt:lpstr>
      <vt:lpstr>Wat is normaal slikken?</vt:lpstr>
      <vt:lpstr>Waarmee doen we dat?</vt:lpstr>
      <vt:lpstr>En hoe doen we dat?</vt:lpstr>
      <vt:lpstr>4 fasen van het slikproces</vt:lpstr>
      <vt:lpstr>Wat gebeurt er in de voorbereidende orale fase?  </vt:lpstr>
      <vt:lpstr>Wat gebeurt er in de orale (transport)fase? </vt:lpstr>
      <vt:lpstr>Wat gebeurt er in de orale (transport)fase?</vt:lpstr>
      <vt:lpstr>Wat gebeurt er in de faryngeale fase?</vt:lpstr>
      <vt:lpstr>Wat gebeurt er in de faryngeale fase?</vt:lpstr>
      <vt:lpstr> Wat gebeurt er in de oesofageale fase? </vt:lpstr>
      <vt:lpstr>Zelf ervaren…</vt:lpstr>
      <vt:lpstr>Wat gebeurt er als het misgaat?</vt:lpstr>
      <vt:lpstr>Wat verstaan we onder slikstoornissen?</vt:lpstr>
      <vt:lpstr>Verschil normaal slikken en verslikken</vt:lpstr>
      <vt:lpstr>PowerPoint-presentatie</vt:lpstr>
      <vt:lpstr>Wat zijn mogelijke gevolgen van verslikken?</vt:lpstr>
      <vt:lpstr>Wanneer moet je alert zijn op een slikstoornis?</vt:lpstr>
      <vt:lpstr>Wat moet je doen als iemand zich verslikt?</vt:lpstr>
      <vt:lpstr>Ook nog andere problemen bij eten en drinken!</vt:lpstr>
      <vt:lpstr>Wat kun je doen als het niet goed lukt?</vt:lpstr>
      <vt:lpstr>PowerPoint-presentatie</vt:lpstr>
      <vt:lpstr>Kortom…</vt:lpstr>
      <vt:lpstr>Geïnspireerd geraakt?</vt:lpstr>
      <vt:lpstr>Bruikbare bronnen voor meer informatie</vt:lpstr>
      <vt:lpstr>PowerPoint-presentatie</vt:lpstr>
    </vt:vector>
  </TitlesOfParts>
  <Company>Chiel van de 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Chiel van de Ven</dc:creator>
  <cp:lastModifiedBy>Sakarya-Aydin, K. (Kubra)</cp:lastModifiedBy>
  <cp:revision>788</cp:revision>
  <cp:lastPrinted>2017-06-27T15:38:36Z</cp:lastPrinted>
  <dcterms:created xsi:type="dcterms:W3CDTF">2007-10-29T13:53:54Z</dcterms:created>
  <dcterms:modified xsi:type="dcterms:W3CDTF">2022-05-11T07:40:54Z</dcterms:modified>
</cp:coreProperties>
</file>