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notesMasterIdLst>
    <p:notesMasterId r:id="rId15"/>
  </p:notesMasterIdLst>
  <p:sldIdLst>
    <p:sldId id="256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" initials="S" lastIdx="1" clrIdx="0">
    <p:extLst>
      <p:ext uri="{19B8F6BF-5375-455C-9EA6-DF929625EA0E}">
        <p15:presenceInfo xmlns:p15="http://schemas.microsoft.com/office/powerpoint/2012/main" userId="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05" autoAdjust="0"/>
  </p:normalViewPr>
  <p:slideViewPr>
    <p:cSldViewPr snapToGrid="0">
      <p:cViewPr varScale="1">
        <p:scale>
          <a:sx n="60" d="100"/>
          <a:sy n="6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815BAFF-D1A2-49BB-859E-1E9F400532E9}" type="slidenum"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815BAFF-D1A2-49BB-859E-1E9F400532E9}" type="slidenum">
              <a:rPr lang="nl-N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175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815BAFF-D1A2-49BB-859E-1E9F400532E9}" type="slidenum">
              <a:rPr lang="nl-N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026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815BAFF-D1A2-49BB-859E-1E9F400532E9}" type="slidenum">
              <a:rPr lang="nl-N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518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66720" y="4776840"/>
            <a:ext cx="5333760" cy="39067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778200" y="9429840"/>
            <a:ext cx="28875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815BAFF-D1A2-49BB-859E-1E9F400532E9}" type="slidenum">
              <a:rPr lang="nl-N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334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66720" y="4776840"/>
            <a:ext cx="5333760" cy="39067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778200" y="9429840"/>
            <a:ext cx="28875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66720" y="4776840"/>
            <a:ext cx="5333760" cy="39067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778200" y="9429840"/>
            <a:ext cx="28875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66720" y="4776840"/>
            <a:ext cx="5333760" cy="39067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778200" y="9429840"/>
            <a:ext cx="28875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815BAFF-D1A2-49BB-859E-1E9F400532E9}" type="slidenum">
              <a:rPr lang="nl-NL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nl-N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86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Afbeelding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Afbeelding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Afbeelding 11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Afbeelding 11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Afbeelding 15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7" name="Afbeelding 15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/>
          <p:cNvPicPr/>
          <p:nvPr/>
        </p:nvPicPr>
        <p:blipFill>
          <a:blip r:embed="rId14"/>
          <a:stretch/>
        </p:blipFill>
        <p:spPr>
          <a:xfrm>
            <a:off x="0" y="-747720"/>
            <a:ext cx="10402200" cy="4749120"/>
          </a:xfrm>
          <a:prstGeom prst="rect">
            <a:avLst/>
          </a:prstGeom>
          <a:ln>
            <a:noFill/>
          </a:ln>
        </p:spPr>
      </p:pic>
      <p:pic>
        <p:nvPicPr>
          <p:cNvPr id="7" name="Afbeelding 1"/>
          <p:cNvPicPr/>
          <p:nvPr/>
        </p:nvPicPr>
        <p:blipFill>
          <a:blip r:embed="rId15"/>
          <a:stretch/>
        </p:blipFill>
        <p:spPr>
          <a:xfrm>
            <a:off x="-81000" y="-246240"/>
            <a:ext cx="9303840" cy="1542600"/>
          </a:xfrm>
          <a:prstGeom prst="rect">
            <a:avLst/>
          </a:prstGeom>
          <a:ln>
            <a:noFill/>
          </a:ln>
        </p:spPr>
      </p:pic>
      <p:pic>
        <p:nvPicPr>
          <p:cNvPr id="2" name="Afbeelding 6"/>
          <p:cNvPicPr/>
          <p:nvPr/>
        </p:nvPicPr>
        <p:blipFill>
          <a:blip r:embed="rId16"/>
          <a:stretch/>
        </p:blipFill>
        <p:spPr>
          <a:xfrm>
            <a:off x="7926480" y="5703840"/>
            <a:ext cx="820080" cy="81864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8129520" y="6002280"/>
            <a:ext cx="182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Afbeelding 2"/>
          <p:cNvPicPr/>
          <p:nvPr/>
        </p:nvPicPr>
        <p:blipFill>
          <a:blip r:embed="rId14"/>
          <a:stretch/>
        </p:blipFill>
        <p:spPr>
          <a:xfrm>
            <a:off x="0" y="-747720"/>
            <a:ext cx="10402200" cy="4749120"/>
          </a:xfrm>
          <a:prstGeom prst="rect">
            <a:avLst/>
          </a:prstGeom>
          <a:ln>
            <a:noFill/>
          </a:ln>
        </p:spPr>
      </p:pic>
      <p:pic>
        <p:nvPicPr>
          <p:cNvPr id="81" name="Afbeelding 1"/>
          <p:cNvPicPr/>
          <p:nvPr/>
        </p:nvPicPr>
        <p:blipFill>
          <a:blip r:embed="rId15"/>
          <a:stretch/>
        </p:blipFill>
        <p:spPr>
          <a:xfrm>
            <a:off x="-81000" y="-246240"/>
            <a:ext cx="9303840" cy="1542600"/>
          </a:xfrm>
          <a:prstGeom prst="rect">
            <a:avLst/>
          </a:prstGeom>
          <a:ln>
            <a:noFill/>
          </a:ln>
        </p:spPr>
      </p:pic>
      <p:pic>
        <p:nvPicPr>
          <p:cNvPr id="82" name="Afbeelding 6"/>
          <p:cNvPicPr/>
          <p:nvPr/>
        </p:nvPicPr>
        <p:blipFill>
          <a:blip r:embed="rId16"/>
          <a:stretch/>
        </p:blipFill>
        <p:spPr>
          <a:xfrm>
            <a:off x="7926480" y="5703840"/>
            <a:ext cx="820080" cy="818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8129520" y="6002280"/>
            <a:ext cx="182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Afbeelding 5"/>
          <p:cNvPicPr/>
          <p:nvPr/>
        </p:nvPicPr>
        <p:blipFill>
          <a:blip r:embed="rId14"/>
          <a:stretch/>
        </p:blipFill>
        <p:spPr>
          <a:xfrm>
            <a:off x="3521160" y="3213000"/>
            <a:ext cx="2171160" cy="2172600"/>
          </a:xfrm>
          <a:prstGeom prst="rect">
            <a:avLst/>
          </a:prstGeom>
          <a:ln>
            <a:noFill/>
          </a:ln>
        </p:spPr>
      </p:pic>
      <p:pic>
        <p:nvPicPr>
          <p:cNvPr id="121" name="Afbeelding 6"/>
          <p:cNvPicPr/>
          <p:nvPr/>
        </p:nvPicPr>
        <p:blipFill>
          <a:blip r:embed="rId15"/>
          <a:stretch/>
        </p:blipFill>
        <p:spPr>
          <a:xfrm>
            <a:off x="2077920" y="1557360"/>
            <a:ext cx="5028480" cy="7441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39640" y="2614320"/>
            <a:ext cx="8013240" cy="32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</a:pPr>
            <a:endParaRPr lang="nl-NL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  <a:p>
            <a:pPr marL="343080" indent="-340920">
              <a:lnSpc>
                <a:spcPct val="100000"/>
              </a:lnSpc>
            </a:pPr>
            <a:endParaRPr lang="nl-NL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  <a:p>
            <a:pPr marL="343080" indent="-340920">
              <a:lnSpc>
                <a:spcPct val="100000"/>
              </a:lnSpc>
            </a:pPr>
            <a:endParaRPr lang="nl-NL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  <a:p>
            <a:pPr marL="343080" indent="-340920">
              <a:lnSpc>
                <a:spcPct val="100000"/>
              </a:lnSpc>
            </a:pPr>
            <a:r>
              <a:rPr lang="nl-N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HRM Praktijk &amp; Onderzoek - Lectoren netwerk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0920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Arbeidsinclusie kwetsbare medewerkers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0920"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Hogeschool Rotterdam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0920" algn="ctr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nl-NL" sz="18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Online congres thema Inclusie, Sandra Lohman, 6 november 2020</a:t>
            </a:r>
          </a:p>
          <a:p>
            <a:pPr>
              <a:lnSpc>
                <a:spcPct val="115000"/>
              </a:lnSpc>
            </a:pPr>
            <a:r>
              <a:rPr lang="nl-NL" sz="18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nl-NL" sz="1800" dirty="0"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3080" indent="-340920" algn="ctr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r>
              <a:rPr lang="nl-NL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Afbeelding 2"/>
          <p:cNvPicPr/>
          <p:nvPr/>
        </p:nvPicPr>
        <p:blipFill>
          <a:blip r:embed="rId2"/>
          <a:stretch/>
        </p:blipFill>
        <p:spPr>
          <a:xfrm>
            <a:off x="3425760" y="154440"/>
            <a:ext cx="5716440" cy="334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41080" y="0"/>
            <a:ext cx="798876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Tot slot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0" y="1471680"/>
            <a:ext cx="3165120" cy="487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Positieve resultaten</a:t>
            </a:r>
          </a:p>
          <a:p>
            <a:pPr marL="43200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2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Maar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0160">
              <a:lnSpc>
                <a:spcPct val="100000"/>
              </a:lnSpc>
            </a:pPr>
            <a:r>
              <a:rPr lang="nl-NL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0160">
              <a:lnSpc>
                <a:spcPct val="100000"/>
              </a:lnSpc>
            </a:pPr>
            <a:r>
              <a:rPr lang="nl-NL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Dilemma’s/aandachtspunten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0160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Risico uitval – onmisbaarheid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0160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Laaghangend fruit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0160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Maatschappelijk –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economisch doel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7857720" y="1141920"/>
            <a:ext cx="1092960" cy="564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720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720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720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 rot="21510000">
            <a:off x="3308040" y="1545480"/>
            <a:ext cx="5695560" cy="531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Afbeelding 193"/>
          <p:cNvPicPr/>
          <p:nvPr/>
        </p:nvPicPr>
        <p:blipFill>
          <a:blip r:embed="rId3"/>
          <a:stretch/>
        </p:blipFill>
        <p:spPr>
          <a:xfrm>
            <a:off x="3202200" y="1296000"/>
            <a:ext cx="5907240" cy="511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-108000" y="-81000"/>
            <a:ext cx="9357840" cy="7017840"/>
          </a:xfrm>
          <a:prstGeom prst="rect">
            <a:avLst/>
          </a:prstGeom>
          <a:solidFill>
            <a:srgbClr val="CF00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Afbeelding 5"/>
          <p:cNvPicPr/>
          <p:nvPr/>
        </p:nvPicPr>
        <p:blipFill>
          <a:blip r:embed="rId2"/>
          <a:stretch/>
        </p:blipFill>
        <p:spPr>
          <a:xfrm>
            <a:off x="3521160" y="1268280"/>
            <a:ext cx="2171160" cy="2172600"/>
          </a:xfrm>
          <a:prstGeom prst="rect">
            <a:avLst/>
          </a:prstGeom>
          <a:ln>
            <a:noFill/>
          </a:ln>
        </p:spPr>
      </p:pic>
      <p:pic>
        <p:nvPicPr>
          <p:cNvPr id="197" name="Afbeelding 6"/>
          <p:cNvPicPr/>
          <p:nvPr/>
        </p:nvPicPr>
        <p:blipFill>
          <a:blip r:embed="rId3"/>
          <a:stretch/>
        </p:blipFill>
        <p:spPr>
          <a:xfrm>
            <a:off x="2077920" y="4653000"/>
            <a:ext cx="5028480" cy="74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92000" y="1368000"/>
            <a:ext cx="2446920" cy="50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‘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008E56-3D50-43B8-8CE5-8E6F856A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5"/>
          <a:stretch/>
        </p:blipFill>
        <p:spPr>
          <a:xfrm>
            <a:off x="950504" y="1620184"/>
            <a:ext cx="6282512" cy="51734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B69A2FB-1923-4A91-B754-A84919374F19}"/>
              </a:ext>
            </a:extLst>
          </p:cNvPr>
          <p:cNvSpPr txBox="1"/>
          <p:nvPr/>
        </p:nvSpPr>
        <p:spPr>
          <a:xfrm rot="1020000">
            <a:off x="2909694" y="2161482"/>
            <a:ext cx="304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Blackadder ITC" panose="04020505051007020D02" pitchFamily="82" charset="0"/>
              </a:rPr>
              <a:t>Onderzoek</a:t>
            </a:r>
            <a:endParaRPr lang="en-US" sz="2400" b="1" dirty="0">
              <a:latin typeface="Blackadder ITC" panose="04020505051007020D02" pitchFamily="82" charset="0"/>
            </a:endParaRPr>
          </a:p>
          <a:p>
            <a:r>
              <a:rPr lang="en-US" sz="2400" b="1" dirty="0" err="1">
                <a:latin typeface="Blackadder ITC" panose="04020505051007020D02" pitchFamily="82" charset="0"/>
              </a:rPr>
              <a:t>Arbeidsinclusie</a:t>
            </a:r>
            <a:endParaRPr lang="en-US" sz="2400" b="1" dirty="0">
              <a:latin typeface="Blackadder ITC" panose="04020505051007020D02" pitchFamily="82" charset="0"/>
            </a:endParaRPr>
          </a:p>
          <a:p>
            <a:r>
              <a:rPr lang="en-US" sz="2400" b="1" dirty="0">
                <a:latin typeface="Blackadder ITC" panose="04020505051007020D02" pitchFamily="82" charset="0"/>
              </a:rPr>
              <a:t> </a:t>
            </a:r>
            <a:r>
              <a:rPr lang="en-US" sz="2400" b="1" dirty="0" err="1">
                <a:latin typeface="Blackadder ITC" panose="04020505051007020D02" pitchFamily="82" charset="0"/>
              </a:rPr>
              <a:t>Kwetsbare</a:t>
            </a:r>
            <a:r>
              <a:rPr lang="en-US" sz="2400" b="1" dirty="0">
                <a:latin typeface="Blackadder ITC" panose="04020505051007020D02" pitchFamily="82" charset="0"/>
              </a:rPr>
              <a:t> </a:t>
            </a:r>
            <a:r>
              <a:rPr lang="en-US" sz="2400" b="1" dirty="0" err="1">
                <a:latin typeface="Blackadder ITC" panose="04020505051007020D02" pitchFamily="82" charset="0"/>
              </a:rPr>
              <a:t>medewerke</a:t>
            </a:r>
            <a:r>
              <a:rPr lang="en-US" sz="2400" b="1" dirty="0">
                <a:latin typeface="Blackadder ITC" panose="04020505051007020D02" pitchFamily="82" charset="0"/>
              </a:rPr>
              <a:t> </a:t>
            </a:r>
          </a:p>
          <a:p>
            <a:r>
              <a:rPr lang="en-US" sz="2400" b="1" dirty="0" err="1">
                <a:latin typeface="Blackadder ITC" panose="04020505051007020D02" pitchFamily="82" charset="0"/>
              </a:rPr>
              <a:t>Hogeschool</a:t>
            </a:r>
            <a:r>
              <a:rPr lang="en-US" sz="2400" b="1" dirty="0">
                <a:latin typeface="Blackadder ITC" panose="04020505051007020D02" pitchFamily="82" charset="0"/>
              </a:rPr>
              <a:t> Rotterdam</a:t>
            </a:r>
          </a:p>
          <a:p>
            <a:endParaRPr lang="en-US" sz="2400" b="1" dirty="0">
              <a:latin typeface="Blackadder ITC" panose="04020505051007020D02" pitchFamily="82" charset="0"/>
            </a:endParaRPr>
          </a:p>
          <a:p>
            <a:endParaRPr lang="en-US" sz="2400" b="1" dirty="0">
              <a:latin typeface="Blackadder ITC" panose="04020505051007020D02" pitchFamily="82" charset="0"/>
            </a:endParaRPr>
          </a:p>
          <a:p>
            <a:r>
              <a:rPr lang="en-US" sz="2400" b="1" dirty="0">
                <a:latin typeface="Blackadder ITC" panose="04020505051007020D02" pitchFamily="82" charset="0"/>
              </a:rPr>
              <a:t>Sandra Lohman</a:t>
            </a:r>
          </a:p>
          <a:p>
            <a:r>
              <a:rPr lang="en-US" sz="2400" b="1" dirty="0" err="1">
                <a:latin typeface="Blackadder ITC" panose="04020505051007020D02" pitchFamily="82" charset="0"/>
              </a:rPr>
              <a:t>Lectoraat</a:t>
            </a:r>
            <a:endParaRPr lang="en-US" sz="2400" b="1" dirty="0">
              <a:latin typeface="Blackadder ITC" panose="04020505051007020D02" pitchFamily="82" charset="0"/>
            </a:endParaRPr>
          </a:p>
          <a:p>
            <a:r>
              <a:rPr lang="en-US" sz="2400" b="1" dirty="0" err="1">
                <a:latin typeface="Blackadder ITC" panose="04020505051007020D02" pitchFamily="82" charset="0"/>
              </a:rPr>
              <a:t>Arbeidsinclusie</a:t>
            </a:r>
            <a:endParaRPr lang="nl-NL" sz="2400" b="1" dirty="0">
              <a:latin typeface="Blackadder ITC" panose="04020505051007020D02" pitchFamily="82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819DD51-9A31-411B-B4EC-FE153949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72019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Introductie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92000" y="1368000"/>
            <a:ext cx="2446920" cy="50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‘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8A5E86-4586-432B-9E56-7EE750E0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49" y="-211015"/>
            <a:ext cx="8707902" cy="1139483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Arbeidsinclusie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kwetsbare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medewerkers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F8D2A-DD4D-4104-8C21-5A7DBCAD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393" y="1730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" name="Image1">
            <a:extLst>
              <a:ext uri="{FF2B5EF4-FFF2-40B4-BE49-F238E27FC236}">
                <a16:creationId xmlns:a16="http://schemas.microsoft.com/office/drawing/2014/main" id="{6905CDCB-9A21-41E0-BA69-853DCABCBFCA}"/>
              </a:ext>
            </a:extLst>
          </p:cNvPr>
          <p:cNvPicPr/>
          <p:nvPr/>
        </p:nvPicPr>
        <p:blipFill rotWithShape="1">
          <a:blip r:embed="rId3"/>
          <a:srcRect l="20881" t="25256" r="20865" b="16324"/>
          <a:stretch/>
        </p:blipFill>
        <p:spPr bwMode="auto">
          <a:xfrm>
            <a:off x="792000" y="1593083"/>
            <a:ext cx="6607607" cy="500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664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75760" y="-96840"/>
            <a:ext cx="850248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3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Aanleiding &amp; doelstelling onderzoek</a:t>
            </a:r>
            <a:endParaRPr lang="nl-NL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75760" y="853560"/>
            <a:ext cx="5558400" cy="53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b="0" strike="noStrike" spc="-1" dirty="0">
              <a:uFill>
                <a:solidFill>
                  <a:srgbClr val="FFFFFF"/>
                </a:solidFill>
              </a:uFill>
              <a:latin typeface="+mj-lt"/>
              <a:ea typeface="MS PGothic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MS PGothic"/>
              </a:rPr>
              <a:t>Sinds 2015 garantiebanen bij HR</a:t>
            </a: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spc="-1" dirty="0">
              <a:uFill>
                <a:solidFill>
                  <a:srgbClr val="FFFFFF"/>
                </a:solidFill>
              </a:uFill>
              <a:latin typeface="+mj-lt"/>
              <a:ea typeface="MS PGothic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MS PGothic"/>
              </a:rPr>
              <a:t>Onderzoeksopdracht vanuit HRM</a:t>
            </a: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b="0" strike="noStrike" spc="-1" dirty="0">
              <a:uFill>
                <a:solidFill>
                  <a:srgbClr val="FFFFFF"/>
                </a:solidFill>
              </a:uFill>
              <a:latin typeface="+mj-lt"/>
              <a:ea typeface="MS PGothic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Inzicht bieden wat heeft HR als werkgever, leidinggevenden </a:t>
            </a:r>
            <a:r>
              <a:rPr lang="nl-NL" sz="24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én de doelgroep nodig aan kennis &amp; vaardigheden om inclusieprocessen goed te laten verlopen. </a:t>
            </a:r>
            <a:endParaRPr lang="nl-NL" sz="2400" spc="-1" dirty="0">
              <a:uFill>
                <a:solidFill>
                  <a:srgbClr val="FFFFFF"/>
                </a:solidFill>
              </a:uFill>
              <a:latin typeface="+mj-lt"/>
              <a:ea typeface="MS PGothic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b="0" strike="noStrike" spc="-1" dirty="0">
              <a:uFill>
                <a:solidFill>
                  <a:srgbClr val="FFFFFF"/>
                </a:solidFill>
              </a:uFill>
              <a:latin typeface="+mj-lt"/>
              <a:ea typeface="MS PGothic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  <a:ea typeface="MS PGothic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ea typeface="SimSun" panose="02010600030101010101" pitchFamily="2" charset="-122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ea typeface="SimSun" panose="02010600030101010101" pitchFamily="2" charset="-122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ea typeface="SimSun" panose="02010600030101010101" pitchFamily="2" charset="-122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144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Afbeelding 1"/>
          <p:cNvPicPr/>
          <p:nvPr/>
        </p:nvPicPr>
        <p:blipFill>
          <a:blip r:embed="rId3"/>
          <a:stretch/>
        </p:blipFill>
        <p:spPr>
          <a:xfrm>
            <a:off x="5725551" y="1541520"/>
            <a:ext cx="3417729" cy="38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4000" y="0"/>
            <a:ext cx="799092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Onderzoeksvragen</a:t>
            </a:r>
            <a:endParaRPr lang="nl-NL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81680" y="1463040"/>
            <a:ext cx="5731200" cy="47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Hoe </a:t>
            </a:r>
            <a:r>
              <a:rPr lang="nl-NL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verlopen arbeidsinclusieprocessen</a:t>
            </a: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van groepen met een kwetsbare positie op de arbeidsmarkt binnen de HR &amp; welke </a:t>
            </a:r>
            <a:r>
              <a:rPr lang="nl-NL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actoren en factoren</a:t>
            </a: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spelen hierbij een rol? 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CE0044"/>
              </a:buClr>
              <a:buSzPct val="120000"/>
              <a:buFont typeface="Arial"/>
              <a:buChar char="•"/>
            </a:pP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Hoe worden de voorlopige uitkomsten </a:t>
            </a:r>
            <a:r>
              <a:rPr lang="nl-NL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gewaardeerd</a:t>
            </a: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door de </a:t>
            </a:r>
            <a:r>
              <a:rPr lang="nl-NL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nieuwe werknemers</a:t>
            </a: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, wat zijn </a:t>
            </a:r>
            <a:r>
              <a:rPr lang="nl-NL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ervaringen </a:t>
            </a: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van de </a:t>
            </a:r>
            <a:r>
              <a:rPr lang="nl-NL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leidinggevenden</a:t>
            </a:r>
            <a:r>
              <a:rPr lang="nl-NL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?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Afbeelding 2"/>
          <p:cNvPicPr/>
          <p:nvPr/>
        </p:nvPicPr>
        <p:blipFill>
          <a:blip r:embed="rId3"/>
          <a:srcRect l="47548"/>
          <a:stretch/>
        </p:blipFill>
        <p:spPr>
          <a:xfrm>
            <a:off x="6331680" y="1511640"/>
            <a:ext cx="2530440" cy="212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NL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Onderzoeksaanpak 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733840" y="1297440"/>
            <a:ext cx="6296400" cy="44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Meerjarig kwalitatief casuïstisch onderzoek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Casus zijn kwetsbare medewerkers 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Gesprekken met medewerkers, leidinggevenden, coaches en sleutelfiguren </a:t>
            </a: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nl-NL" sz="2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meting 2017 2</a:t>
            </a:r>
            <a:r>
              <a:rPr lang="nl-NL" sz="2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meting anderhalf jaar later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Vergelijking met best- </a:t>
            </a:r>
            <a:r>
              <a:rPr lang="nl-N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practices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buiten HR (door </a:t>
            </a:r>
            <a:r>
              <a:rPr lang="nl-N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Bachelorstudenten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nl-N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Social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nl-N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Work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Picture 3"/>
          <p:cNvPicPr/>
          <p:nvPr/>
        </p:nvPicPr>
        <p:blipFill>
          <a:blip r:embed="rId3"/>
          <a:stretch/>
        </p:blipFill>
        <p:spPr>
          <a:xfrm>
            <a:off x="300600" y="2055240"/>
            <a:ext cx="2275920" cy="201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39640" y="0"/>
            <a:ext cx="799020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Profiel medewerkers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39640" y="1471680"/>
            <a:ext cx="4137840" cy="166176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Begeleidingskenmerken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Verbinding met jongeren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Intensief &amp; langdurig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148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Successen vieren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4800960" y="1141920"/>
            <a:ext cx="4149720" cy="564912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720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720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539640" y="1141920"/>
            <a:ext cx="4696920" cy="564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6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Gemengde groep</a:t>
            </a: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Verdana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Verstandelijke beperking of psychische problemen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Middelbaar tot hoog opgeleid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Hoge zelfredzaamheid </a:t>
            </a: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endParaRPr lang="nl-N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Verdana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Baliemedewerker, analist, onderwijswinkel etc.</a:t>
            </a: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1"/>
          <p:cNvPicPr/>
          <p:nvPr/>
        </p:nvPicPr>
        <p:blipFill>
          <a:blip r:embed="rId3"/>
          <a:stretch/>
        </p:blipFill>
        <p:spPr>
          <a:xfrm rot="16200000">
            <a:off x="4314960" y="1958760"/>
            <a:ext cx="5649120" cy="400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4000" y="0"/>
            <a:ext cx="799092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nl-N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</a:t>
            </a:r>
            <a:r>
              <a:rPr lang="nl-NL" sz="2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Verloop arbeidsinclusieprocessen &amp; (f)actoren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81680" y="1463040"/>
            <a:ext cx="8013240" cy="46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Individueel </a:t>
            </a:r>
            <a:r>
              <a:rPr lang="nl-NL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maatwerk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</a:t>
            </a:r>
            <a:r>
              <a:rPr lang="nl-NL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contextafhankelijk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nl-NL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zorgvuldig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tijdrovend proces, veel communicatie en </a:t>
            </a:r>
            <a:r>
              <a:rPr lang="nl-NL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afstemming 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tussen werknemer, werkgever en jobcoach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40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Doorslaggevende</a:t>
            </a: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factoren: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54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Begeleiding op de werkvloer collega en coach),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54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klik met leidinggevende, 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54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sfeer (afdeling in rust) &amp; draagvlak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54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nl-N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geschikt takenpakket (vaste taken zonder tijdsdruk &amp; aansluiting bij interesse)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4000" y="0"/>
            <a:ext cx="799092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2) </a:t>
            </a:r>
            <a:r>
              <a:rPr lang="nl-NL" sz="2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Waardering medewerkers &amp; leidinggeven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81680" y="1463040"/>
            <a:ext cx="8013240" cy="46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440" indent="-34128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Medewerker:</a:t>
            </a: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 </a:t>
            </a:r>
            <a:r>
              <a:rPr lang="nl-NL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Prettig om te participeren </a:t>
            </a: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en onder de mensen te zijn, vrolijker en gezonder, voorzichtig positieve indicaties vergroting netwerk &amp; </a:t>
            </a:r>
            <a:r>
              <a:rPr lang="nl-NL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persoonlijke ontwikkeling.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400">
              <a:lnSpc>
                <a:spcPct val="100000"/>
              </a:lnSpc>
              <a:buClr>
                <a:srgbClr val="C00000"/>
              </a:buClr>
              <a:buSzPct val="120000"/>
              <a:buFont typeface="Arial"/>
              <a:buChar char="•"/>
            </a:pP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Leidinggevende:Tevreden want </a:t>
            </a:r>
            <a:r>
              <a:rPr lang="nl-NL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gemotiveerde </a:t>
            </a: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medewerkers die met veel inzet taken uitvoeren, vraagt </a:t>
            </a:r>
            <a:r>
              <a:rPr lang="nl-NL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aandacht</a:t>
            </a: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</a:t>
            </a:r>
            <a:r>
              <a:rPr lang="nl-NL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begeleiding</a:t>
            </a:r>
            <a:r>
              <a:rPr lang="nl-N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initiële administratieve last.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341</Words>
  <Application>Microsoft Office PowerPoint</Application>
  <PresentationFormat>Diavoorstelling (4:3)</PresentationFormat>
  <Paragraphs>123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Blackadder ITC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PowerPoint-presentatie</vt:lpstr>
      <vt:lpstr>Introductie</vt:lpstr>
      <vt:lpstr>Arbeidsinclusie kwetsbare medewerkers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Chiel van de 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Chiel van de Ven</dc:creator>
  <dc:description/>
  <cp:lastModifiedBy>user</cp:lastModifiedBy>
  <cp:revision>730</cp:revision>
  <cp:lastPrinted>2018-06-04T15:38:55Z</cp:lastPrinted>
  <dcterms:created xsi:type="dcterms:W3CDTF">2007-10-29T13:53:54Z</dcterms:created>
  <dcterms:modified xsi:type="dcterms:W3CDTF">2020-11-06T06:55:32Z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Chiel van de Ven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Diavoorstelling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