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75" r:id="rId2"/>
    <p:sldId id="256" r:id="rId3"/>
    <p:sldId id="257" r:id="rId4"/>
    <p:sldId id="277" r:id="rId5"/>
    <p:sldId id="281" r:id="rId6"/>
    <p:sldId id="258" r:id="rId7"/>
    <p:sldId id="259" r:id="rId8"/>
    <p:sldId id="260" r:id="rId9"/>
    <p:sldId id="261" r:id="rId10"/>
    <p:sldId id="262" r:id="rId11"/>
    <p:sldId id="266" r:id="rId12"/>
    <p:sldId id="276" r:id="rId13"/>
    <p:sldId id="263" r:id="rId14"/>
    <p:sldId id="280" r:id="rId15"/>
    <p:sldId id="282" r:id="rId16"/>
    <p:sldId id="278" r:id="rId17"/>
    <p:sldId id="279" r:id="rId18"/>
    <p:sldId id="264" r:id="rId19"/>
    <p:sldId id="265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sse, M.E.A. (Mariette)" initials="LM(" lastIdx="10" clrIdx="0">
    <p:extLst>
      <p:ext uri="{19B8F6BF-5375-455C-9EA6-DF929625EA0E}">
        <p15:presenceInfo xmlns:p15="http://schemas.microsoft.com/office/powerpoint/2012/main" userId="Lusse, M.E.A. (Mariett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8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4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0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6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0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7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1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30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22D4FE0-9B09-41E9-A263-D330EE7701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876" t="25100" r="50000" b="7073"/>
          <a:stretch/>
        </p:blipFill>
        <p:spPr>
          <a:xfrm>
            <a:off x="0" y="1"/>
            <a:ext cx="4800600" cy="6858000"/>
          </a:xfrm>
        </p:spPr>
      </p:pic>
      <p:pic>
        <p:nvPicPr>
          <p:cNvPr id="8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E4E62E-7B04-42ED-86CD-21C14889FC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67" y="4827155"/>
            <a:ext cx="2616554" cy="183388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ACAB051-94C8-4316-9544-08AF4D1D6751}"/>
              </a:ext>
            </a:extLst>
          </p:cNvPr>
          <p:cNvSpPr txBox="1"/>
          <p:nvPr/>
        </p:nvSpPr>
        <p:spPr>
          <a:xfrm>
            <a:off x="5317067" y="1418356"/>
            <a:ext cx="6096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 sz="3600" dirty="0">
              <a:solidFill>
                <a:schemeClr val="tx2"/>
              </a:solidFill>
            </a:endParaRPr>
          </a:p>
          <a:p>
            <a:pPr algn="ctr"/>
            <a:r>
              <a:rPr lang="nl-NL" sz="3600" dirty="0">
                <a:solidFill>
                  <a:schemeClr val="tx2"/>
                </a:solidFill>
              </a:rPr>
              <a:t>Uitreiking  Handreiking:</a:t>
            </a:r>
          </a:p>
          <a:p>
            <a:pPr algn="ctr"/>
            <a:endParaRPr lang="nl-NL" dirty="0">
              <a:solidFill>
                <a:schemeClr val="tx2"/>
              </a:solidFill>
            </a:endParaRPr>
          </a:p>
          <a:p>
            <a:pPr algn="ctr"/>
            <a:r>
              <a:rPr lang="nl-NL" sz="2800" dirty="0">
                <a:solidFill>
                  <a:schemeClr val="tx2"/>
                </a:solidFill>
              </a:rPr>
              <a:t>Omgaan met kinderarmoede in het sociaal domein</a:t>
            </a:r>
          </a:p>
        </p:txBody>
      </p:sp>
      <p:pic>
        <p:nvPicPr>
          <p:cNvPr id="2050" name="Picture 2" descr="Partners | NVSI">
            <a:extLst>
              <a:ext uri="{FF2B5EF4-FFF2-40B4-BE49-F238E27FC236}">
                <a16:creationId xmlns:a16="http://schemas.microsoft.com/office/drawing/2014/main" id="{ABEED6BA-1034-47C2-826D-D4A7C682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23" y="146920"/>
            <a:ext cx="1470264" cy="7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5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69812-1EC6-4818-A2D8-4972C095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Handreiking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domein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1FB9B4-CA6E-48FD-906B-EE6DDA66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Armoedeproblematiek </a:t>
            </a:r>
            <a:r>
              <a:rPr lang="nl-NL" i="1" dirty="0" err="1"/>
              <a:t>core</a:t>
            </a:r>
            <a:r>
              <a:rPr lang="nl-NL" i="1" dirty="0"/>
              <a:t> business </a:t>
            </a:r>
            <a:r>
              <a:rPr lang="nl-NL" dirty="0"/>
              <a:t>voor (jeugd)professionals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Professionals maken zich zorgen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Blik niet altijd op kinderen en jongeren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Aanpak: integraal en gezinsgericht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790570-1344-4AC4-B358-3E733BEE9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644" y="2180496"/>
            <a:ext cx="2458438" cy="3696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1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AE4C9-BF6A-423E-A855-12DDA4E4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Onderdeel drieluik</a:t>
            </a:r>
          </a:p>
        </p:txBody>
      </p:sp>
      <p:pic>
        <p:nvPicPr>
          <p:cNvPr id="4" name="Tijdelijke aanduiding voor inhoud 4" descr="Afbeelding met tekst, buiten, persoon&#10;&#10;Automatisch gegenereerde beschrijving">
            <a:extLst>
              <a:ext uri="{FF2B5EF4-FFF2-40B4-BE49-F238E27FC236}">
                <a16:creationId xmlns:a16="http://schemas.microsoft.com/office/drawing/2014/main" id="{C6739A49-6D08-49C4-B0E1-8475D3B6F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8" y="2137117"/>
            <a:ext cx="2966568" cy="420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andreiking Omgaan met armoede op scholen gelanceerd - Hogeschool Rotterdam">
            <a:extLst>
              <a:ext uri="{FF2B5EF4-FFF2-40B4-BE49-F238E27FC236}">
                <a16:creationId xmlns:a16="http://schemas.microsoft.com/office/drawing/2014/main" id="{3A34A58A-E61B-4B5F-8F17-442883493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68" y="2137118"/>
            <a:ext cx="3005453" cy="420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83E50F0-8306-4329-A7F1-BCB866543A38}"/>
              </a:ext>
            </a:extLst>
          </p:cNvPr>
          <p:cNvSpPr/>
          <p:nvPr/>
        </p:nvSpPr>
        <p:spPr>
          <a:xfrm>
            <a:off x="8323087" y="2214563"/>
            <a:ext cx="2819047" cy="4050394"/>
          </a:xfrm>
          <a:prstGeom prst="rect">
            <a:avLst/>
          </a:prstGeom>
          <a:solidFill>
            <a:srgbClr val="D14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03692CE-C15C-431E-A3A2-32013D99844C}"/>
              </a:ext>
            </a:extLst>
          </p:cNvPr>
          <p:cNvSpPr txBox="1"/>
          <p:nvPr/>
        </p:nvSpPr>
        <p:spPr>
          <a:xfrm>
            <a:off x="8414102" y="2496785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Omgaan </a:t>
            </a:r>
          </a:p>
          <a:p>
            <a:r>
              <a:rPr lang="nl-NL" dirty="0">
                <a:solidFill>
                  <a:schemeClr val="bg1"/>
                </a:solidFill>
              </a:rPr>
              <a:t>met </a:t>
            </a:r>
          </a:p>
          <a:p>
            <a:r>
              <a:rPr lang="nl-NL" dirty="0">
                <a:solidFill>
                  <a:schemeClr val="bg1"/>
                </a:solidFill>
              </a:rPr>
              <a:t>armoede </a:t>
            </a:r>
          </a:p>
          <a:p>
            <a:r>
              <a:rPr lang="nl-NL" dirty="0">
                <a:solidFill>
                  <a:schemeClr val="bg1"/>
                </a:solidFill>
              </a:rPr>
              <a:t>in het domein jeugdgezondheid</a:t>
            </a:r>
          </a:p>
        </p:txBody>
      </p:sp>
    </p:spTree>
    <p:extLst>
      <p:ext uri="{BB962C8B-B14F-4D97-AF65-F5344CB8AC3E}">
        <p14:creationId xmlns:p14="http://schemas.microsoft.com/office/powerpoint/2010/main" val="265574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1BFD-B1C9-4438-ADEF-0F46DAB4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handreiking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9C7FF-2300-469F-A172-6891E743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Ervaringskennis verzamelen </a:t>
            </a:r>
            <a:br>
              <a:rPr lang="nl-NL" dirty="0"/>
            </a:br>
            <a:r>
              <a:rPr lang="nl-NL" dirty="0"/>
              <a:t>(professionals, ouders, kinderen, ervaringswerkers)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Literatuurstudie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Goede praktijken bestuderen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Concept werkwijzen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Feedback vragen </a:t>
            </a:r>
            <a:br>
              <a:rPr lang="nl-NL" dirty="0"/>
            </a:br>
            <a:r>
              <a:rPr lang="nl-NL" dirty="0"/>
              <a:t>(professionals, experts, ervaringsdeskundigen)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359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BF252-C4A5-4BA5-A7A2-FDBB93FD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werkten mee?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1B8B2C-7616-4B48-8341-8957769A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46" y="2156971"/>
            <a:ext cx="3031252" cy="387034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Onderzoek</a:t>
            </a:r>
          </a:p>
          <a:p>
            <a:r>
              <a:rPr lang="nl-NL" dirty="0"/>
              <a:t>Mariëtte </a:t>
            </a:r>
            <a:r>
              <a:rPr lang="nl-NL" dirty="0" err="1"/>
              <a:t>Lusse</a:t>
            </a:r>
            <a:endParaRPr lang="nl-NL" dirty="0"/>
          </a:p>
          <a:p>
            <a:r>
              <a:rPr lang="nl-NL" dirty="0"/>
              <a:t>Annelies Kassenberg</a:t>
            </a:r>
          </a:p>
          <a:p>
            <a:r>
              <a:rPr lang="nl-NL" dirty="0"/>
              <a:t>Liesbeth van der Ree</a:t>
            </a:r>
          </a:p>
          <a:p>
            <a:r>
              <a:rPr lang="nl-NL" dirty="0"/>
              <a:t>Inge </a:t>
            </a:r>
            <a:r>
              <a:rPr lang="nl-NL" dirty="0" err="1"/>
              <a:t>Ekenhorst</a:t>
            </a:r>
            <a:endParaRPr lang="nl-NL" dirty="0"/>
          </a:p>
          <a:p>
            <a:r>
              <a:rPr lang="nl-NL" dirty="0" err="1"/>
              <a:t>Geerte</a:t>
            </a:r>
            <a:r>
              <a:rPr lang="nl-NL" dirty="0"/>
              <a:t> Dijkstra</a:t>
            </a:r>
          </a:p>
          <a:p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457EBAC-3AF9-489C-ABCD-6623587132A0}"/>
              </a:ext>
            </a:extLst>
          </p:cNvPr>
          <p:cNvSpPr txBox="1">
            <a:spLocks/>
          </p:cNvSpPr>
          <p:nvPr/>
        </p:nvSpPr>
        <p:spPr>
          <a:xfrm>
            <a:off x="4894943" y="2156971"/>
            <a:ext cx="3031252" cy="387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nl-NL" dirty="0"/>
              <a:t>Adviesraad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Divosa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Kinderombudsman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Movisie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NCJ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/>
              <a:t>NJi</a:t>
            </a:r>
            <a:endParaRPr lang="nl-NL" dirty="0"/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436F08-E154-49EA-9F59-D9FDDD1B5E14}"/>
              </a:ext>
            </a:extLst>
          </p:cNvPr>
          <p:cNvSpPr txBox="1"/>
          <p:nvPr/>
        </p:nvSpPr>
        <p:spPr>
          <a:xfrm>
            <a:off x="8264862" y="2581344"/>
            <a:ext cx="3345946" cy="256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nl-NL" dirty="0">
                <a:solidFill>
                  <a:schemeClr val="tx2"/>
                </a:solidFill>
              </a:rPr>
              <a:t>Deelnemers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2"/>
                </a:solidFill>
              </a:rPr>
              <a:t>Gemeenten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2"/>
                </a:solidFill>
              </a:rPr>
              <a:t>Maatschappelijke organisaties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2"/>
                </a:solidFill>
              </a:rPr>
              <a:t>Werkplaatsen Sociaal Domein (themawerkgroep armoede)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tx2"/>
                </a:solidFill>
              </a:rPr>
              <a:t>Ervaringswerkers van Sterk uit Armoede</a:t>
            </a:r>
          </a:p>
        </p:txBody>
      </p:sp>
      <p:pic>
        <p:nvPicPr>
          <p:cNvPr id="14" name="Picture 2" descr="Hanzehogeschool › Werkplaats Online Ondernemen">
            <a:extLst>
              <a:ext uri="{FF2B5EF4-FFF2-40B4-BE49-F238E27FC236}">
                <a16:creationId xmlns:a16="http://schemas.microsoft.com/office/drawing/2014/main" id="{500DDC03-7960-405E-8174-65DBD28D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40" y="5478441"/>
            <a:ext cx="2195512" cy="1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Een stap richting de adaptieve hogeschool; strategisch advies aan de  Hogeschool Rotterdam - Studio Zeitgeist">
            <a:extLst>
              <a:ext uri="{FF2B5EF4-FFF2-40B4-BE49-F238E27FC236}">
                <a16:creationId xmlns:a16="http://schemas.microsoft.com/office/drawing/2014/main" id="{F461E866-2FB0-44CE-B718-2C159EE17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9801" r="23940" b="6220"/>
          <a:stretch/>
        </p:blipFill>
        <p:spPr bwMode="auto">
          <a:xfrm>
            <a:off x="8373440" y="5478441"/>
            <a:ext cx="1143000" cy="1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0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22A3-41D8-46D1-AC8C-2CC9FD1F1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540388"/>
            <a:ext cx="10993549" cy="1475013"/>
          </a:xfrm>
        </p:spPr>
        <p:txBody>
          <a:bodyPr>
            <a:normAutofit/>
          </a:bodyPr>
          <a:lstStyle/>
          <a:p>
            <a:r>
              <a:rPr lang="nl-NL" sz="3400" dirty="0"/>
              <a:t>Overhandiging </a:t>
            </a:r>
            <a:br>
              <a:rPr lang="nl-NL" sz="3400" dirty="0"/>
            </a:br>
            <a:r>
              <a:rPr lang="nl-NL" sz="3400" dirty="0"/>
              <a:t>handreiking</a:t>
            </a:r>
          </a:p>
        </p:txBody>
      </p:sp>
      <p:pic>
        <p:nvPicPr>
          <p:cNvPr id="5" name="Tijdelijke aanduiding voor inhoud 4" descr="Afbeelding met tekst, buiten, persoon&#10;&#10;Automatisch gegenereerde beschrijving">
            <a:extLst>
              <a:ext uri="{FF2B5EF4-FFF2-40B4-BE49-F238E27FC236}">
                <a16:creationId xmlns:a16="http://schemas.microsoft.com/office/drawing/2014/main" id="{1C3551F3-5076-461E-A44B-1242DB8815C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884236"/>
            <a:ext cx="3745189" cy="5313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3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822A3-41D8-46D1-AC8C-2CC9FD1F1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540388"/>
            <a:ext cx="10993549" cy="1475013"/>
          </a:xfrm>
        </p:spPr>
        <p:txBody>
          <a:bodyPr>
            <a:normAutofit/>
          </a:bodyPr>
          <a:lstStyle/>
          <a:p>
            <a:r>
              <a:rPr lang="nl-NL" sz="3400" dirty="0"/>
              <a:t>Pauze</a:t>
            </a:r>
          </a:p>
        </p:txBody>
      </p:sp>
      <p:pic>
        <p:nvPicPr>
          <p:cNvPr id="5" name="Tijdelijke aanduiding voor inhoud 4" descr="Afbeelding met tekst, buiten, persoon&#10;&#10;Automatisch gegenereerde beschrijving">
            <a:extLst>
              <a:ext uri="{FF2B5EF4-FFF2-40B4-BE49-F238E27FC236}">
                <a16:creationId xmlns:a16="http://schemas.microsoft.com/office/drawing/2014/main" id="{1C3551F3-5076-461E-A44B-1242DB8815C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884236"/>
            <a:ext cx="3745189" cy="5313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61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2AAB-0EA6-44AE-A28D-19DCB3679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Twee praktijkvoorbeelden </a:t>
            </a:r>
            <a:br>
              <a:rPr lang="nl-NL" dirty="0"/>
            </a:br>
            <a:r>
              <a:rPr lang="nl-NL" dirty="0"/>
              <a:t>uit de handreiking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74BB1A-DE41-4845-88A1-55F1A9537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Panelgesprek</a:t>
            </a:r>
          </a:p>
        </p:txBody>
      </p:sp>
      <p:pic>
        <p:nvPicPr>
          <p:cNvPr id="1026" name="Picture 2" descr="Praten over kwaliteit in panelgesprekken | Partnerschap opleiden in de  school">
            <a:extLst>
              <a:ext uri="{FF2B5EF4-FFF2-40B4-BE49-F238E27FC236}">
                <a16:creationId xmlns:a16="http://schemas.microsoft.com/office/drawing/2014/main" id="{AB7D1FF0-B404-4884-A279-2BA1B940BA1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786" y="2235800"/>
            <a:ext cx="3525837" cy="326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6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2786B9A-4D5E-49CD-A59A-717B4E7D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Omgaan met kinderarmoede in het sociaal domein</a:t>
            </a:r>
          </a:p>
        </p:txBody>
      </p:sp>
    </p:spTree>
    <p:extLst>
      <p:ext uri="{BB962C8B-B14F-4D97-AF65-F5344CB8AC3E}">
        <p14:creationId xmlns:p14="http://schemas.microsoft.com/office/powerpoint/2010/main" val="66874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4CB1-5413-4D92-8B73-5F4A732B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die professionals?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77963-6BA1-4537-AF36-5C2183465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Maatschappelijke ondersteuning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Jeugdhulp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Werk &amp; inkomen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Armoede-, en schuldhulpverlening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Ervaringswerkers</a:t>
            </a:r>
            <a:br>
              <a:rPr lang="nl-NL" dirty="0"/>
            </a:br>
            <a:r>
              <a:rPr lang="nl-NL" dirty="0"/>
              <a:t>In dienst bij gemeenten, welzijns- of hulpverleningsorganisaties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08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6AA03-1FE8-451D-A2BD-7101CDE6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SOS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kinderarmoede</a:t>
            </a:r>
            <a:endParaRPr lang="nl-NL" dirty="0"/>
          </a:p>
        </p:txBody>
      </p:sp>
      <p:pic>
        <p:nvPicPr>
          <p:cNvPr id="4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150199-03ED-4007-A625-7357F8F3B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51" y="2477606"/>
            <a:ext cx="5248029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9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4A2E7-1A01-4703-889E-A15EB6FB1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124" y="111858"/>
            <a:ext cx="10993549" cy="1475013"/>
          </a:xfrm>
        </p:spPr>
        <p:txBody>
          <a:bodyPr/>
          <a:lstStyle/>
          <a:p>
            <a:r>
              <a:rPr lang="nl-NL" dirty="0"/>
              <a:t>Uitreiking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6EBF83-78FE-4091-B755-5B92EB7F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127" y="1586872"/>
            <a:ext cx="10993546" cy="590321"/>
          </a:xfrm>
        </p:spPr>
        <p:txBody>
          <a:bodyPr/>
          <a:lstStyle/>
          <a:p>
            <a:r>
              <a:rPr lang="nl-NL" dirty="0"/>
              <a:t>handreiking: omgaan met kinderarmoede in het sociaal domein</a:t>
            </a:r>
          </a:p>
        </p:txBody>
      </p:sp>
      <p:pic>
        <p:nvPicPr>
          <p:cNvPr id="4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46334-BEA0-4482-B9AA-B58B8B2181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01" y="661555"/>
            <a:ext cx="2616554" cy="183388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E12347A-007D-4334-AA4B-9F8D991EDFC6}"/>
              </a:ext>
            </a:extLst>
          </p:cNvPr>
          <p:cNvSpPr txBox="1">
            <a:spLocks/>
          </p:cNvSpPr>
          <p:nvPr/>
        </p:nvSpPr>
        <p:spPr>
          <a:xfrm>
            <a:off x="545124" y="3429000"/>
            <a:ext cx="11029616" cy="1013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nl-NL" dirty="0">
                <a:solidFill>
                  <a:schemeClr val="bg1"/>
                </a:solidFill>
              </a:rPr>
              <a:t>Welkom door dagvoorzitter</a:t>
            </a:r>
          </a:p>
          <a:p>
            <a:pPr algn="r"/>
            <a:r>
              <a:rPr lang="nl-NL" dirty="0">
                <a:solidFill>
                  <a:schemeClr val="bg1"/>
                </a:solidFill>
              </a:rPr>
              <a:t>Kim Houben</a:t>
            </a:r>
          </a:p>
        </p:txBody>
      </p:sp>
    </p:spTree>
    <p:extLst>
      <p:ext uri="{BB962C8B-B14F-4D97-AF65-F5344CB8AC3E}">
        <p14:creationId xmlns:p14="http://schemas.microsoft.com/office/powerpoint/2010/main" val="399766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1441F-D3E3-4F65-836F-15FB4FDF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Signaleren</a:t>
            </a:r>
            <a:r>
              <a:rPr lang="en-US" dirty="0"/>
              <a:t>: elk kind/</a:t>
            </a:r>
            <a:r>
              <a:rPr lang="en-US" dirty="0" err="1"/>
              <a:t>jongere</a:t>
            </a:r>
            <a:r>
              <a:rPr lang="en-US" dirty="0"/>
              <a:t> in </a:t>
            </a:r>
            <a:r>
              <a:rPr lang="en-US" dirty="0" err="1"/>
              <a:t>armoede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gezien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5672F9A-EE2A-4C4F-B838-4D8DA3666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Relatie opbouwen</a:t>
            </a:r>
          </a:p>
          <a:p>
            <a:r>
              <a:rPr lang="nl-NL" dirty="0"/>
              <a:t>Herkennen en bespreken</a:t>
            </a:r>
          </a:p>
          <a:p>
            <a:r>
              <a:rPr lang="nl-NL" dirty="0"/>
              <a:t>Sociale omgeving versterken</a:t>
            </a:r>
          </a:p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4B8810A-B80F-4628-BC57-3B40AF2D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34" y="2346271"/>
            <a:ext cx="3633015" cy="36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3A189-8F18-4609-B334-F6A695C0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Ondersteunen</a:t>
            </a:r>
            <a:r>
              <a:rPr lang="en-US" dirty="0"/>
              <a:t>: elk kind/</a:t>
            </a:r>
            <a:r>
              <a:rPr lang="en-US" dirty="0" err="1"/>
              <a:t>jongere</a:t>
            </a:r>
            <a:r>
              <a:rPr lang="en-US" dirty="0"/>
              <a:t> </a:t>
            </a:r>
            <a:r>
              <a:rPr lang="en-US" dirty="0" err="1"/>
              <a:t>doet</a:t>
            </a:r>
            <a:r>
              <a:rPr lang="en-US" dirty="0"/>
              <a:t> mee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B09B1-7236-41FD-AD70-97AE1B66A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Integrale steun</a:t>
            </a:r>
          </a:p>
          <a:p>
            <a:r>
              <a:rPr lang="nl-NL" dirty="0"/>
              <a:t>Steun bij opvoeden</a:t>
            </a:r>
          </a:p>
          <a:p>
            <a:r>
              <a:rPr lang="nl-NL" dirty="0"/>
              <a:t>(In)formele steun</a:t>
            </a:r>
          </a:p>
          <a:p>
            <a:r>
              <a:rPr lang="nl-NL" dirty="0"/>
              <a:t>Materiële steun</a:t>
            </a:r>
          </a:p>
          <a:p>
            <a:r>
              <a:rPr lang="nl-NL" dirty="0"/>
              <a:t>Steun bij financiële zelfredzaamheid</a:t>
            </a:r>
          </a:p>
          <a:p>
            <a:r>
              <a:rPr lang="nl-NL" dirty="0"/>
              <a:t>Steun bij schulden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73E862-D0A6-4676-BB14-2D01A3B7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2174692"/>
            <a:ext cx="3981152" cy="39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45213-EA95-4217-8287-F7F93E38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Stimuleren</a:t>
            </a:r>
            <a:r>
              <a:rPr lang="en-US" dirty="0"/>
              <a:t>: elk kind/</a:t>
            </a:r>
            <a:r>
              <a:rPr lang="en-US" dirty="0" err="1"/>
              <a:t>jongere</a:t>
            </a:r>
            <a:r>
              <a:rPr lang="en-US" dirty="0"/>
              <a:t> </a:t>
            </a:r>
            <a:r>
              <a:rPr lang="en-US" dirty="0" err="1"/>
              <a:t>krijgt</a:t>
            </a:r>
            <a:r>
              <a:rPr lang="en-US" dirty="0"/>
              <a:t> </a:t>
            </a:r>
            <a:r>
              <a:rPr lang="en-US" dirty="0" err="1"/>
              <a:t>kansen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D08C8-B7EB-485E-87E0-12E4DACD0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Financiële opvoeding</a:t>
            </a:r>
          </a:p>
          <a:p>
            <a:r>
              <a:rPr lang="nl-NL" dirty="0"/>
              <a:t>Gezonde leefstijl</a:t>
            </a:r>
          </a:p>
          <a:p>
            <a:r>
              <a:rPr lang="nl-NL" dirty="0"/>
              <a:t>Veerkracht</a:t>
            </a:r>
          </a:p>
          <a:p>
            <a:r>
              <a:rPr lang="nl-NL" dirty="0"/>
              <a:t>Aanvullend leren</a:t>
            </a:r>
          </a:p>
          <a:p>
            <a:r>
              <a:rPr lang="nl-NL" dirty="0"/>
              <a:t>Participatie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B06E72-571F-41A3-ABFE-C7ECC1F3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150" y="2061803"/>
            <a:ext cx="4263375" cy="42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A5BE4-ED5D-43DE-B7B9-359F0FD0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Houding</a:t>
            </a:r>
            <a:r>
              <a:rPr lang="en-US" dirty="0"/>
              <a:t> van professionals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1213D-7FAD-4569-9668-9C2418DB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Oog en oor hebben voor de jeugd</a:t>
            </a:r>
          </a:p>
          <a:p>
            <a:r>
              <a:rPr lang="nl-NL" dirty="0" err="1"/>
              <a:t>Outreachend</a:t>
            </a:r>
            <a:r>
              <a:rPr lang="nl-NL" dirty="0"/>
              <a:t> werken</a:t>
            </a:r>
          </a:p>
          <a:p>
            <a:r>
              <a:rPr lang="nl-NL" dirty="0" err="1"/>
              <a:t>Ontschuldigen</a:t>
            </a:r>
            <a:endParaRPr lang="nl-NL" dirty="0"/>
          </a:p>
          <a:p>
            <a:r>
              <a:rPr lang="nl-NL" dirty="0"/>
              <a:t>Oprecht zijn</a:t>
            </a:r>
          </a:p>
          <a:p>
            <a:r>
              <a:rPr lang="nl-NL" dirty="0"/>
              <a:t>Optimistisch zijn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6CBD03-74E7-4ED0-BF2D-4456B002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37" y="2752725"/>
            <a:ext cx="3143250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552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FC12D-3ABF-4E3A-B1B7-606A0317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professionals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45A5B-1A42-4ED1-B75D-DAB09265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Investeer in professionals</a:t>
            </a:r>
          </a:p>
          <a:p>
            <a:r>
              <a:rPr lang="nl-NL" dirty="0"/>
              <a:t>Onderdompelen</a:t>
            </a:r>
          </a:p>
          <a:p>
            <a:r>
              <a:rPr lang="nl-NL" dirty="0"/>
              <a:t>Leerkringen</a:t>
            </a:r>
          </a:p>
          <a:p>
            <a:r>
              <a:rPr lang="nl-NL" dirty="0"/>
              <a:t>Bijscholing en opleiding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Faciliteer professionals</a:t>
            </a:r>
          </a:p>
          <a:p>
            <a:r>
              <a:rPr lang="nl-NL" dirty="0"/>
              <a:t>Overzicht (fondsen, sociale kaart)</a:t>
            </a:r>
          </a:p>
          <a:p>
            <a:r>
              <a:rPr lang="nl-NL" dirty="0"/>
              <a:t>Flexibiliteit (eenvoud, speelruimte en allianties) </a:t>
            </a:r>
          </a:p>
          <a:p>
            <a:r>
              <a:rPr lang="nl-NL" dirty="0"/>
              <a:t>Continuïteit (duurzame relaties opbouwen)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246A9A-4277-4C25-BAE2-160C062B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89" y="2180496"/>
            <a:ext cx="2303441" cy="3453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14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6DA76FC-2C5B-498B-BE28-E1D840A3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52" y="2893243"/>
            <a:ext cx="2997042" cy="4214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49A617-6E24-44E2-8561-144BDF43E7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942" y="452531"/>
            <a:ext cx="11029950" cy="101441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Beweging rond armoede creëren</a:t>
            </a:r>
          </a:p>
        </p:txBody>
      </p:sp>
      <p:pic>
        <p:nvPicPr>
          <p:cNvPr id="4" name="Picture 2" descr="https://www.samenvoorallekinderen.nl/dist/images/637281137323198997/overlayimage.png">
            <a:extLst>
              <a:ext uri="{FF2B5EF4-FFF2-40B4-BE49-F238E27FC236}">
                <a16:creationId xmlns:a16="http://schemas.microsoft.com/office/drawing/2014/main" id="{660F6DBE-8CA4-4EBF-8024-ED644BDD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21" y="3898698"/>
            <a:ext cx="2503358" cy="27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6B6017-1FBA-439D-8ACB-E6616B508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1" y="4319544"/>
            <a:ext cx="2111794" cy="1876567"/>
          </a:xfrm>
          <a:prstGeom prst="rect">
            <a:avLst/>
          </a:prstGeom>
        </p:spPr>
      </p:pic>
      <p:pic>
        <p:nvPicPr>
          <p:cNvPr id="9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0ADDCA-EC9A-4B4F-8C67-5AE81902A1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6" y="1592731"/>
            <a:ext cx="3711084" cy="2601025"/>
          </a:xfrm>
          <a:prstGeom prst="rect">
            <a:avLst/>
          </a:prstGeom>
        </p:spPr>
      </p:pic>
      <p:pic>
        <p:nvPicPr>
          <p:cNvPr id="1030" name="Picture 6" descr="Werkplaats Sociaal Domein Zuid-Holland Zuid – Nieuwe werkvormen voor zorg  en welzijn">
            <a:extLst>
              <a:ext uri="{FF2B5EF4-FFF2-40B4-BE49-F238E27FC236}">
                <a16:creationId xmlns:a16="http://schemas.microsoft.com/office/drawing/2014/main" id="{FA2CEDA0-495E-45AD-82F8-745DC5E9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34" y="1730321"/>
            <a:ext cx="3305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60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2AAB-0EA6-44AE-A28D-19DCB3679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Wat is nodig om met de </a:t>
            </a:r>
            <a:br>
              <a:rPr lang="nl-NL" dirty="0"/>
            </a:br>
            <a:r>
              <a:rPr lang="nl-NL" dirty="0"/>
              <a:t>handreiking aan de slag te gaan?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59915B-D7D2-48C3-AFFA-7150459E9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Panelgesprek</a:t>
            </a:r>
          </a:p>
        </p:txBody>
      </p:sp>
      <p:pic>
        <p:nvPicPr>
          <p:cNvPr id="1026" name="Picture 2" descr="Praten over kwaliteit in panelgesprekken | Partnerschap opleiden in de  school">
            <a:extLst>
              <a:ext uri="{FF2B5EF4-FFF2-40B4-BE49-F238E27FC236}">
                <a16:creationId xmlns:a16="http://schemas.microsoft.com/office/drawing/2014/main" id="{AB7D1FF0-B404-4884-A279-2BA1B940BA1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030" y="2573669"/>
            <a:ext cx="3525837" cy="326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97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4FCA6-24C5-4A2A-917F-0F9ACC194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3" y="1562298"/>
            <a:ext cx="10993549" cy="1475013"/>
          </a:xfrm>
        </p:spPr>
        <p:txBody>
          <a:bodyPr>
            <a:normAutofit/>
          </a:bodyPr>
          <a:lstStyle/>
          <a:p>
            <a:r>
              <a:rPr lang="nl-NL" sz="3200" dirty="0"/>
              <a:t>www.divosa.nl/kinderarmoede</a:t>
            </a:r>
          </a:p>
        </p:txBody>
      </p:sp>
      <p:pic>
        <p:nvPicPr>
          <p:cNvPr id="7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5F49F4-EE14-4381-838B-DFE5D460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01" y="661555"/>
            <a:ext cx="2616554" cy="18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95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4FCA6-24C5-4A2A-917F-0F9ACC19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40038"/>
            <a:ext cx="11029615" cy="1497507"/>
          </a:xfrm>
        </p:spPr>
        <p:txBody>
          <a:bodyPr/>
          <a:lstStyle/>
          <a:p>
            <a:r>
              <a:rPr lang="nl-NL" dirty="0"/>
              <a:t>Hartelijk dank voor uw deelname</a:t>
            </a:r>
          </a:p>
        </p:txBody>
      </p:sp>
      <p:pic>
        <p:nvPicPr>
          <p:cNvPr id="5" name="Picture 2" descr="Partners | NVSI">
            <a:extLst>
              <a:ext uri="{FF2B5EF4-FFF2-40B4-BE49-F238E27FC236}">
                <a16:creationId xmlns:a16="http://schemas.microsoft.com/office/drawing/2014/main" id="{AAAECBC8-0F29-40FF-A938-184C4156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43" y="777896"/>
            <a:ext cx="1470264" cy="7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4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D0C9-88E9-4AB2-8CDA-23A480B2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976287C-FD5B-49F2-9D6C-EE54F6EBD7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7422" y="2124510"/>
            <a:ext cx="2796273" cy="4192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168609-7B9C-42BD-8AA7-FBC1445D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328697"/>
            <a:ext cx="6790451" cy="3799645"/>
          </a:xfrm>
        </p:spPr>
        <p:txBody>
          <a:bodyPr>
            <a:normAutofit/>
          </a:bodyPr>
          <a:lstStyle/>
          <a:p>
            <a:r>
              <a:rPr lang="nl-NL" dirty="0"/>
              <a:t>Opening door Kim Houben </a:t>
            </a:r>
          </a:p>
          <a:p>
            <a:r>
              <a:rPr lang="nl-NL" dirty="0"/>
              <a:t>Romy Groot (bekend van de SIRE campagne)</a:t>
            </a:r>
          </a:p>
          <a:p>
            <a:r>
              <a:rPr lang="nl-NL" dirty="0"/>
              <a:t>Beschrijving ontwikkeling van de handreiking – Annelies Kassenberg</a:t>
            </a:r>
          </a:p>
          <a:p>
            <a:r>
              <a:rPr lang="nl-NL" dirty="0"/>
              <a:t>Overhandiging handreiking aan Carsten Herstel (SZW) en Alexandra Bartelds (Divosa)</a:t>
            </a:r>
          </a:p>
          <a:p>
            <a:r>
              <a:rPr lang="nl-NL" dirty="0"/>
              <a:t>Twee praktijkvoorbeelden uit de handreiking door </a:t>
            </a:r>
            <a:r>
              <a:rPr lang="nl-NL" dirty="0" err="1"/>
              <a:t>Eugenio</a:t>
            </a:r>
            <a:r>
              <a:rPr lang="nl-NL" dirty="0"/>
              <a:t> </a:t>
            </a:r>
            <a:r>
              <a:rPr lang="nl-NL" dirty="0" err="1"/>
              <a:t>Massaro</a:t>
            </a:r>
            <a:r>
              <a:rPr lang="nl-NL" dirty="0"/>
              <a:t> en Sigrid Mol</a:t>
            </a:r>
          </a:p>
          <a:p>
            <a:r>
              <a:rPr lang="nl-NL" dirty="0"/>
              <a:t>Inhoudelijke toelichting op de handreiking – Mariëtte </a:t>
            </a:r>
            <a:r>
              <a:rPr lang="nl-NL" dirty="0" err="1"/>
              <a:t>Lusse</a:t>
            </a:r>
            <a:endParaRPr lang="nl-NL" dirty="0"/>
          </a:p>
          <a:p>
            <a:r>
              <a:rPr lang="nl-NL" dirty="0"/>
              <a:t>Wat is nodig om met de handreiking aan de slag te gaan? Met Mariëlle </a:t>
            </a:r>
            <a:r>
              <a:rPr lang="nl-NL" dirty="0" err="1"/>
              <a:t>Reneman</a:t>
            </a:r>
            <a:r>
              <a:rPr lang="nl-NL" dirty="0"/>
              <a:t>, Lisanne </a:t>
            </a:r>
            <a:r>
              <a:rPr lang="nl-NL" dirty="0" err="1"/>
              <a:t>Welvaarts</a:t>
            </a:r>
            <a:r>
              <a:rPr lang="nl-NL" dirty="0"/>
              <a:t> en Alex Schepel</a:t>
            </a:r>
          </a:p>
        </p:txBody>
      </p:sp>
    </p:spTree>
    <p:extLst>
      <p:ext uri="{BB962C8B-B14F-4D97-AF65-F5344CB8AC3E}">
        <p14:creationId xmlns:p14="http://schemas.microsoft.com/office/powerpoint/2010/main" val="296905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C27E-6399-4EF7-9471-D5D09D0D5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Romy Groot 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60781C9E-CED2-4A97-A700-C0EB4B86F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Bekend van de </a:t>
            </a:r>
            <a:r>
              <a:rPr lang="nl-NL" dirty="0" err="1"/>
              <a:t>sire</a:t>
            </a:r>
            <a:r>
              <a:rPr lang="nl-NL" dirty="0"/>
              <a:t> </a:t>
            </a:r>
            <a:r>
              <a:rPr lang="nl-NL" dirty="0" err="1"/>
              <a:t>campange</a:t>
            </a:r>
            <a:endParaRPr lang="nl-NL" dirty="0"/>
          </a:p>
        </p:txBody>
      </p:sp>
      <p:pic>
        <p:nvPicPr>
          <p:cNvPr id="1026" name="Picture 2" descr="12-jarige Romy uit Wervershoof speelt hoofdrol in nieuwe SIRE campagne |  Medemblik Actueel.">
            <a:extLst>
              <a:ext uri="{FF2B5EF4-FFF2-40B4-BE49-F238E27FC236}">
                <a16:creationId xmlns:a16="http://schemas.microsoft.com/office/drawing/2014/main" id="{CCE08618-C08A-4485-A962-A60F4C6C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76" y="2048386"/>
            <a:ext cx="5719121" cy="3447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4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AC31D-DEDB-4184-A52C-A5CA0309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Omgaan met kinderarmoede in het sociaal domein</a:t>
            </a:r>
          </a:p>
        </p:txBody>
      </p:sp>
    </p:spTree>
    <p:extLst>
      <p:ext uri="{BB962C8B-B14F-4D97-AF65-F5344CB8AC3E}">
        <p14:creationId xmlns:p14="http://schemas.microsoft.com/office/powerpoint/2010/main" val="45864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07DCF8-6CDE-4259-AD4C-592B3A00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555705"/>
            <a:ext cx="11029615" cy="1497507"/>
          </a:xfrm>
        </p:spPr>
        <p:txBody>
          <a:bodyPr/>
          <a:lstStyle/>
          <a:p>
            <a:r>
              <a:rPr lang="nl-NL" dirty="0"/>
              <a:t>Hoeveel kinderen leven in armoede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9EE87CB-7201-4120-B738-49571DB18884}"/>
              </a:ext>
            </a:extLst>
          </p:cNvPr>
          <p:cNvGrpSpPr/>
          <p:nvPr/>
        </p:nvGrpSpPr>
        <p:grpSpPr>
          <a:xfrm>
            <a:off x="1273340" y="1100530"/>
            <a:ext cx="8398750" cy="2685647"/>
            <a:chOff x="5703916" y="4345343"/>
            <a:chExt cx="5649884" cy="1806649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361B0CB-D007-4C18-88A6-B7331B14C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703916" y="4345343"/>
              <a:ext cx="5649884" cy="1806649"/>
            </a:xfrm>
            <a:prstGeom prst="rect">
              <a:avLst/>
            </a:prstGeom>
          </p:spPr>
        </p:pic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E301A42-6EED-4E85-81AD-6E8D0C91C18B}"/>
                </a:ext>
              </a:extLst>
            </p:cNvPr>
            <p:cNvSpPr/>
            <p:nvPr userDrawn="1"/>
          </p:nvSpPr>
          <p:spPr>
            <a:xfrm>
              <a:off x="5703916" y="4345343"/>
              <a:ext cx="198120" cy="101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1384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A4799-C8ED-4464-BCD9-BC3298C4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14" y="5126829"/>
            <a:ext cx="8686986" cy="994505"/>
          </a:xfrm>
        </p:spPr>
        <p:txBody>
          <a:bodyPr>
            <a:normAutofit/>
          </a:bodyPr>
          <a:lstStyle/>
          <a:p>
            <a:r>
              <a:rPr lang="en-US" sz="3300" dirty="0" err="1">
                <a:solidFill>
                  <a:schemeClr val="bg1"/>
                </a:solidFill>
              </a:rPr>
              <a:t>Wanneer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spreken</a:t>
            </a:r>
            <a:r>
              <a:rPr lang="en-US" sz="3300" dirty="0">
                <a:solidFill>
                  <a:schemeClr val="bg1"/>
                </a:solidFill>
              </a:rPr>
              <a:t> we van </a:t>
            </a:r>
            <a:r>
              <a:rPr lang="en-US" sz="3300" dirty="0" err="1">
                <a:solidFill>
                  <a:schemeClr val="bg1"/>
                </a:solidFill>
              </a:rPr>
              <a:t>armoede</a:t>
            </a:r>
            <a:r>
              <a:rPr lang="en-US" sz="3300" dirty="0">
                <a:solidFill>
                  <a:schemeClr val="bg1"/>
                </a:solidFill>
              </a:rPr>
              <a:t>? </a:t>
            </a:r>
            <a:endParaRPr lang="nl-NL" sz="33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F5AF9C-D2B6-4E3F-91D1-D75CD0356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‘Mensen zijn arm wanneer de materiele, culturele en sociale middelen onvoldoende zijn om op een manier te leven die als minimaal aanvaardbaar wordt gezien in de samenleving waarin men leeft’.</a:t>
            </a:r>
            <a:br>
              <a:rPr lang="nl-NL" dirty="0"/>
            </a:br>
            <a:r>
              <a:rPr lang="nl-NL" dirty="0"/>
              <a:t>Europese commissie, 1989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87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D1B20-1B78-468B-8E46-2881BC4C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Ontwikkeling</a:t>
            </a:r>
            <a:r>
              <a:rPr lang="en-US" dirty="0"/>
              <a:t> van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druk</a:t>
            </a:r>
            <a:endParaRPr lang="nl-NL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E85BEC1-5A23-4909-BFE5-4BC278275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42" y="2181225"/>
            <a:ext cx="4797515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0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8CBBF-090A-4D99-A1C3-9C2F08E6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 kinderarmoede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E379D-5822-4106-8EBB-73BCC0B7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Rapport kinderombudsman ‘Alle kinderen kansrijk’</a:t>
            </a:r>
          </a:p>
          <a:p>
            <a:r>
              <a:rPr lang="nl-NL" dirty="0"/>
              <a:t>SER-rapport ‘Opgroeien zonder armoede</a:t>
            </a:r>
          </a:p>
          <a:p>
            <a:r>
              <a:rPr lang="nl-NL" dirty="0"/>
              <a:t>Participatie en kansengelijkheid</a:t>
            </a:r>
          </a:p>
          <a:p>
            <a:r>
              <a:rPr lang="nl-NL" dirty="0"/>
              <a:t>85 Miljoen extra voor gemeenten sinds (2017)</a:t>
            </a:r>
          </a:p>
          <a:p>
            <a:r>
              <a:rPr lang="nl-NL" dirty="0"/>
              <a:t>Alliantie kinderarmoede</a:t>
            </a:r>
          </a:p>
          <a:p>
            <a:endParaRPr lang="nl-NL" dirty="0"/>
          </a:p>
        </p:txBody>
      </p:sp>
      <p:pic>
        <p:nvPicPr>
          <p:cNvPr id="4" name="Picture 4" descr="Alliantie Kinderarmoede">
            <a:extLst>
              <a:ext uri="{FF2B5EF4-FFF2-40B4-BE49-F238E27FC236}">
                <a16:creationId xmlns:a16="http://schemas.microsoft.com/office/drawing/2014/main" id="{CC645A8A-36C0-437B-89B3-EDD79600C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r="25529"/>
          <a:stretch/>
        </p:blipFill>
        <p:spPr bwMode="auto">
          <a:xfrm>
            <a:off x="8429625" y="3221840"/>
            <a:ext cx="2924175" cy="327103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125570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Aangepast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D27A10"/>
      </a:accent1>
      <a:accent2>
        <a:srgbClr val="E48312"/>
      </a:accent2>
      <a:accent3>
        <a:srgbClr val="BD582C"/>
      </a:accent3>
      <a:accent4>
        <a:srgbClr val="865640"/>
      </a:accent4>
      <a:accent5>
        <a:srgbClr val="FFC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249</TotalTime>
  <Words>506</Words>
  <Application>Microsoft Office PowerPoint</Application>
  <PresentationFormat>Breedbeeld</PresentationFormat>
  <Paragraphs>113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Gill Sans MT</vt:lpstr>
      <vt:lpstr>Wingdings</vt:lpstr>
      <vt:lpstr>Wingdings 2</vt:lpstr>
      <vt:lpstr>Dividend</vt:lpstr>
      <vt:lpstr>PowerPoint-presentatie</vt:lpstr>
      <vt:lpstr>Uitreiking</vt:lpstr>
      <vt:lpstr>Programma</vt:lpstr>
      <vt:lpstr>Romy Groot </vt:lpstr>
      <vt:lpstr>Omgaan met kinderarmoede in het sociaal domein</vt:lpstr>
      <vt:lpstr>Hoeveel kinderen leven in armoede</vt:lpstr>
      <vt:lpstr>Wanneer spreken we van armoede? </vt:lpstr>
      <vt:lpstr>Ontwikkeling van kinderen onder druk</vt:lpstr>
      <vt:lpstr>Aanpak kinderarmoede</vt:lpstr>
      <vt:lpstr>Handreiking voor het sociaal domein</vt:lpstr>
      <vt:lpstr>Onderdeel drieluik</vt:lpstr>
      <vt:lpstr>Proces handreiking</vt:lpstr>
      <vt:lpstr>Wie werkten mee?</vt:lpstr>
      <vt:lpstr>Overhandiging  handreiking</vt:lpstr>
      <vt:lpstr>Pauze</vt:lpstr>
      <vt:lpstr>     Twee praktijkvoorbeelden  uit de handreiking</vt:lpstr>
      <vt:lpstr>Omgaan met kinderarmoede in het sociaal domein</vt:lpstr>
      <vt:lpstr>Wie zijn die professionals? </vt:lpstr>
      <vt:lpstr>SOS bij kinderarmoede</vt:lpstr>
      <vt:lpstr>Signaleren: elk kind/jongere in armoede wordt gezien</vt:lpstr>
      <vt:lpstr>Ondersteunen: elk kind/jongere doet mee</vt:lpstr>
      <vt:lpstr>Stimuleren: elk kind/jongere krijgt kansen</vt:lpstr>
      <vt:lpstr>Houding van professionals </vt:lpstr>
      <vt:lpstr>Wat hebben professionals nodig?</vt:lpstr>
      <vt:lpstr>Beweging rond armoede creëren</vt:lpstr>
      <vt:lpstr>     Wat is nodig om met de  handreiking aan de slag te gaan?</vt:lpstr>
      <vt:lpstr>www.divosa.nl/kinderarmoede</vt:lpstr>
      <vt:lpstr>Hartelijk dank voor uw deelname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Divosa</dc:creator>
  <cp:lastModifiedBy>Divosa</cp:lastModifiedBy>
  <cp:revision>30</cp:revision>
  <dcterms:created xsi:type="dcterms:W3CDTF">2021-06-16T12:47:57Z</dcterms:created>
  <dcterms:modified xsi:type="dcterms:W3CDTF">2021-06-24T14:21:10Z</dcterms:modified>
</cp:coreProperties>
</file>