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66" r:id="rId5"/>
    <p:sldId id="291" r:id="rId6"/>
    <p:sldId id="312" r:id="rId7"/>
    <p:sldId id="295" r:id="rId8"/>
    <p:sldId id="296" r:id="rId9"/>
    <p:sldId id="297" r:id="rId10"/>
    <p:sldId id="298" r:id="rId11"/>
    <p:sldId id="299" r:id="rId12"/>
    <p:sldId id="300" r:id="rId13"/>
    <p:sldId id="305" r:id="rId14"/>
    <p:sldId id="306" r:id="rId15"/>
    <p:sldId id="301" r:id="rId16"/>
    <p:sldId id="302" r:id="rId17"/>
    <p:sldId id="303" r:id="rId18"/>
    <p:sldId id="304" r:id="rId19"/>
    <p:sldId id="307" r:id="rId20"/>
    <p:sldId id="311" r:id="rId21"/>
    <p:sldId id="308" r:id="rId22"/>
    <p:sldId id="292" r:id="rId23"/>
    <p:sldId id="294" r:id="rId24"/>
    <p:sldId id="310" r:id="rId25"/>
    <p:sldId id="309" r:id="rId26"/>
    <p:sldId id="288" r:id="rId27"/>
    <p:sldId id="290" r:id="rId28"/>
    <p:sldId id="282" r:id="rId2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0">
          <p15:clr>
            <a:srgbClr val="A4A3A4"/>
          </p15:clr>
        </p15:guide>
        <p15:guide id="2" orient="horz" pos="298">
          <p15:clr>
            <a:srgbClr val="A4A3A4"/>
          </p15:clr>
        </p15:guide>
        <p15:guide id="3" orient="horz" pos="881">
          <p15:clr>
            <a:srgbClr val="A4A3A4"/>
          </p15:clr>
        </p15:guide>
        <p15:guide id="4" pos="3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B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58" y="58"/>
      </p:cViewPr>
      <p:guideLst>
        <p:guide orient="horz" pos="3740"/>
        <p:guide orient="horz" pos="298"/>
        <p:guide orient="horz" pos="881"/>
        <p:guide pos="38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A5BBF-9A9E-E34C-87D2-CD6D1CA60245}" type="datetime1">
              <a:rPr lang="en-US" smtClean="0"/>
              <a:t>6/21/2018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D1C1E-7544-3144-B6B3-A3D63AEA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360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FB5CF-D153-1544-8329-2FC1F4ABF24D}" type="datetime1">
              <a:rPr lang="en-US" smtClean="0"/>
              <a:t>6/21/2018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1139D-5AC7-4B0B-A715-E40E0591EF8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629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1139D-5AC7-4B0B-A715-E40E0591EF82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72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33139_PowerPoint_background-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11560" y="648969"/>
            <a:ext cx="7772400" cy="1470025"/>
          </a:xfrm>
        </p:spPr>
        <p:txBody>
          <a:bodyPr tIns="90000"/>
          <a:lstStyle>
            <a:lvl1pPr>
              <a:lnSpc>
                <a:spcPts val="5200"/>
              </a:lnSpc>
              <a:defRPr sz="3600" cap="all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34402" y="5849141"/>
            <a:ext cx="2133424" cy="467568"/>
          </a:xfrm>
        </p:spPr>
        <p:txBody>
          <a:bodyPr/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FUNCTION</a:t>
            </a:r>
            <a:br>
              <a:rPr lang="en-US" dirty="0"/>
            </a:br>
            <a:r>
              <a:rPr lang="en-US" dirty="0"/>
              <a:t>BUSINESS UNIT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34402" y="6341926"/>
            <a:ext cx="2133600" cy="21097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7CDC6D7-F721-684B-B8C9-FEFA78B76E0C}" type="datetime4">
              <a:rPr lang="en-US" smtClean="0"/>
              <a:pPr/>
              <a:t>June 21, 2018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5226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0612" y="1398589"/>
            <a:ext cx="8162871" cy="2318444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20A2-5FFC-CE4A-9835-F3EC403B91D3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>
          <a:xfrm>
            <a:off x="640800" y="6263119"/>
            <a:ext cx="2632364" cy="3651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nl-NL"/>
              <a:t>TITLE PRESENTATION</a:t>
            </a:r>
            <a:endParaRPr lang="nl-NL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4"/>
          </p:nvPr>
        </p:nvSpPr>
        <p:spPr>
          <a:xfrm>
            <a:off x="0" y="3861048"/>
            <a:ext cx="3051383" cy="2186952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  <p:sp>
        <p:nvSpPr>
          <p:cNvPr id="9" name="Tijdelijke aanduiding voor afbeelding 7"/>
          <p:cNvSpPr>
            <a:spLocks noGrp="1"/>
          </p:cNvSpPr>
          <p:nvPr>
            <p:ph type="pic" sz="quarter" idx="15"/>
          </p:nvPr>
        </p:nvSpPr>
        <p:spPr>
          <a:xfrm>
            <a:off x="3046308" y="3861048"/>
            <a:ext cx="3051383" cy="2186952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  <p:sp>
        <p:nvSpPr>
          <p:cNvPr id="13" name="Tijdelijke aanduiding voor afbeelding 7"/>
          <p:cNvSpPr>
            <a:spLocks noGrp="1"/>
          </p:cNvSpPr>
          <p:nvPr>
            <p:ph type="pic" sz="quarter" idx="16"/>
          </p:nvPr>
        </p:nvSpPr>
        <p:spPr>
          <a:xfrm>
            <a:off x="6092617" y="3861048"/>
            <a:ext cx="3051383" cy="2186952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351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0612" y="473075"/>
            <a:ext cx="8130097" cy="3243957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E667-967D-3A4A-BF6F-AB77B79EAF13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>
          <a:xfrm>
            <a:off x="640800" y="6263119"/>
            <a:ext cx="2632364" cy="3651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nl-NL"/>
              <a:t>TITLE PRESENTATION</a:t>
            </a:r>
            <a:endParaRPr lang="nl-NL" dirty="0"/>
          </a:p>
        </p:txBody>
      </p:sp>
      <p:sp>
        <p:nvSpPr>
          <p:cNvPr id="13" name="Tijdelijke aanduiding voor afbeelding 7"/>
          <p:cNvSpPr>
            <a:spLocks noGrp="1"/>
          </p:cNvSpPr>
          <p:nvPr>
            <p:ph type="pic" sz="quarter" idx="14"/>
          </p:nvPr>
        </p:nvSpPr>
        <p:spPr>
          <a:xfrm>
            <a:off x="0" y="3861048"/>
            <a:ext cx="3051383" cy="2186952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  <p:sp>
        <p:nvSpPr>
          <p:cNvPr id="14" name="Tijdelijke aanduiding voor afbeelding 7"/>
          <p:cNvSpPr>
            <a:spLocks noGrp="1"/>
          </p:cNvSpPr>
          <p:nvPr>
            <p:ph type="pic" sz="quarter" idx="15"/>
          </p:nvPr>
        </p:nvSpPr>
        <p:spPr>
          <a:xfrm>
            <a:off x="3046308" y="3861048"/>
            <a:ext cx="3051383" cy="2186952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  <p:sp>
        <p:nvSpPr>
          <p:cNvPr id="15" name="Tijdelijke aanduiding voor afbeelding 7"/>
          <p:cNvSpPr>
            <a:spLocks noGrp="1"/>
          </p:cNvSpPr>
          <p:nvPr>
            <p:ph type="pic" sz="quarter" idx="16"/>
          </p:nvPr>
        </p:nvSpPr>
        <p:spPr>
          <a:xfrm>
            <a:off x="6092617" y="3861048"/>
            <a:ext cx="3051383" cy="2186952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030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>
          <a:xfrm>
            <a:off x="640800" y="6263119"/>
            <a:ext cx="2632364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nl-NL"/>
              <a:t>TITLE PRESENTATION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4027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6E4B-0F15-D24C-93AA-2172DA0233B5}" type="datetime4">
              <a:rPr lang="en-US" smtClean="0"/>
              <a:t>June 21, 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9036"/>
                </a:solidFill>
              </a:defRPr>
            </a:lvl1pPr>
          </a:lstStyle>
          <a:p>
            <a:r>
              <a:rPr lang="nl-NL"/>
              <a:t>TITLE PRESENTATION</a:t>
            </a:r>
            <a:endParaRPr lang="nl-NL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048000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6096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10872" y="473075"/>
            <a:ext cx="3937592" cy="697783"/>
          </a:xfrm>
        </p:spPr>
        <p:txBody>
          <a:bodyPr/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10872" y="1242865"/>
            <a:ext cx="3937592" cy="4694385"/>
          </a:xfrm>
        </p:spPr>
        <p:txBody>
          <a:bodyPr/>
          <a:lstStyle>
            <a:lvl4pPr>
              <a:buSzPct val="90000"/>
              <a:defRPr/>
            </a:lvl4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CBC1B-8654-8443-A298-9A13A56CCAA4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>
          <a:xfrm>
            <a:off x="640800" y="6263119"/>
            <a:ext cx="2632364" cy="3651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nl-NL"/>
              <a:t>TITLE PRESENTATION</a:t>
            </a:r>
            <a:endParaRPr lang="nl-NL" dirty="0"/>
          </a:p>
        </p:txBody>
      </p:sp>
      <p:sp>
        <p:nvSpPr>
          <p:cNvPr id="9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048000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6937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10872" y="473075"/>
            <a:ext cx="3937592" cy="5464175"/>
          </a:xfrm>
        </p:spPr>
        <p:txBody>
          <a:bodyPr/>
          <a:lstStyle>
            <a:lvl4pPr>
              <a:buSzPct val="90000"/>
              <a:defRPr/>
            </a:lvl4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603C-696B-2946-8D70-906C0B20EE9E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>
          <a:xfrm>
            <a:off x="640800" y="6263119"/>
            <a:ext cx="2632364" cy="3651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nl-NL"/>
              <a:t>TITLE PRESENTATION</a:t>
            </a:r>
            <a:endParaRPr lang="nl-NL" dirty="0"/>
          </a:p>
        </p:txBody>
      </p:sp>
      <p:sp>
        <p:nvSpPr>
          <p:cNvPr id="9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048000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357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10872" y="473075"/>
            <a:ext cx="3937592" cy="697783"/>
          </a:xfrm>
        </p:spPr>
        <p:txBody>
          <a:bodyPr/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10872" y="1242865"/>
            <a:ext cx="3937592" cy="4694385"/>
          </a:xfrm>
        </p:spPr>
        <p:txBody>
          <a:bodyPr/>
          <a:lstStyle>
            <a:lvl4pPr>
              <a:buSzPct val="90000"/>
              <a:defRPr/>
            </a:lvl4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E6F2-DD9D-FA4C-8DBC-4030AEFC154F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>
          <a:xfrm>
            <a:off x="640800" y="6263119"/>
            <a:ext cx="2632364" cy="3651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nl-NL"/>
              <a:t>TITLE PRESENTATION</a:t>
            </a:r>
            <a:endParaRPr lang="nl-NL" dirty="0"/>
          </a:p>
        </p:txBody>
      </p:sp>
      <p:sp>
        <p:nvSpPr>
          <p:cNvPr id="9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3024000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4"/>
          </p:nvPr>
        </p:nvSpPr>
        <p:spPr>
          <a:xfrm>
            <a:off x="0" y="3024000"/>
            <a:ext cx="4572000" cy="3024000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554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810872" y="473075"/>
            <a:ext cx="3937592" cy="5464175"/>
          </a:xfrm>
        </p:spPr>
        <p:txBody>
          <a:bodyPr/>
          <a:lstStyle>
            <a:lvl4pPr>
              <a:buSzPct val="90000"/>
              <a:defRPr/>
            </a:lvl4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A745-1F9F-4B44-AE4F-BF0F5DB3FF85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>
          <a:xfrm>
            <a:off x="640800" y="6263119"/>
            <a:ext cx="2632364" cy="3651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nl-NL"/>
              <a:t>TITLE PRESENTATION</a:t>
            </a:r>
            <a:endParaRPr lang="nl-NL" dirty="0"/>
          </a:p>
        </p:txBody>
      </p:sp>
      <p:sp>
        <p:nvSpPr>
          <p:cNvPr id="9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3024000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4"/>
          </p:nvPr>
        </p:nvSpPr>
        <p:spPr>
          <a:xfrm>
            <a:off x="0" y="3024000"/>
            <a:ext cx="4572000" cy="3024000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381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0612" y="1398589"/>
            <a:ext cx="8154677" cy="1454348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1BB8-4B2F-814D-B9CD-150D7913B5D4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>
          <a:xfrm>
            <a:off x="640800" y="6263119"/>
            <a:ext cx="2632364" cy="3651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nl-NL"/>
              <a:t>TITLE PRESENTATION</a:t>
            </a:r>
            <a:endParaRPr lang="nl-NL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4"/>
          </p:nvPr>
        </p:nvSpPr>
        <p:spPr>
          <a:xfrm>
            <a:off x="0" y="3024000"/>
            <a:ext cx="4572000" cy="3024000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  <p:sp>
        <p:nvSpPr>
          <p:cNvPr id="9" name="Tijdelijke aanduiding voor afbeelding 7"/>
          <p:cNvSpPr>
            <a:spLocks noGrp="1"/>
          </p:cNvSpPr>
          <p:nvPr>
            <p:ph type="pic" sz="quarter" idx="15"/>
          </p:nvPr>
        </p:nvSpPr>
        <p:spPr>
          <a:xfrm>
            <a:off x="4572000" y="3024000"/>
            <a:ext cx="4572000" cy="3024000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829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0613" y="473075"/>
            <a:ext cx="8075240" cy="2379861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9793-BFBC-7240-9BA9-811177108773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>
          <a:xfrm>
            <a:off x="640800" y="6263119"/>
            <a:ext cx="2632364" cy="3651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nl-NL"/>
              <a:t>TITLE PRESENTATION</a:t>
            </a:r>
            <a:endParaRPr lang="nl-NL" dirty="0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4"/>
          </p:nvPr>
        </p:nvSpPr>
        <p:spPr>
          <a:xfrm>
            <a:off x="0" y="3024000"/>
            <a:ext cx="4572000" cy="3024000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  <p:sp>
        <p:nvSpPr>
          <p:cNvPr id="9" name="Tijdelijke aanduiding voor afbeelding 7"/>
          <p:cNvSpPr>
            <a:spLocks noGrp="1"/>
          </p:cNvSpPr>
          <p:nvPr>
            <p:ph type="pic" sz="quarter" idx="15"/>
          </p:nvPr>
        </p:nvSpPr>
        <p:spPr>
          <a:xfrm>
            <a:off x="4572000" y="3024000"/>
            <a:ext cx="4572000" cy="3024000"/>
          </a:xfrm>
        </p:spPr>
        <p:txBody>
          <a:bodyPr wrap="none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468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0196"/>
            <a:ext cx="9144000" cy="787804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402710" y="626311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8A1C3CD-8B3B-0740-B261-196A2BE82F57}" type="datetime4">
              <a:rPr lang="en-US" smtClean="0"/>
              <a:t>June 21, 2018</a:t>
            </a:fld>
            <a:r>
              <a:rPr lang="en-US"/>
              <a:t> </a:t>
            </a:r>
            <a:endParaRPr lang="nl-NL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17538" y="473075"/>
            <a:ext cx="8163164" cy="8224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17538" y="1409495"/>
            <a:ext cx="8163164" cy="4530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9766" y="6263119"/>
            <a:ext cx="26323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TITLE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82672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68" r:id="rId5"/>
    <p:sldLayoutId id="2147483663" r:id="rId6"/>
    <p:sldLayoutId id="2147483667" r:id="rId7"/>
    <p:sldLayoutId id="2147483666" r:id="rId8"/>
    <p:sldLayoutId id="2147483665" r:id="rId9"/>
    <p:sldLayoutId id="2147483669" r:id="rId10"/>
    <p:sldLayoutId id="2147483670" r:id="rId11"/>
  </p:sldLayoutIdLst>
  <p:hf sldNum="0" hdr="0"/>
  <p:txStyles>
    <p:titleStyle>
      <a:lvl1pPr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None/>
        <a:defRPr sz="2800" b="1" kern="1200" cap="all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63525" indent="-263525" algn="l" defTabSz="914400" rtl="0" eaLnBrk="1" latinLnBrk="0" hangingPunct="1">
        <a:spcBef>
          <a:spcPts val="0"/>
        </a:spcBef>
        <a:buClr>
          <a:schemeClr val="tx2"/>
        </a:buClr>
        <a:buSzPct val="135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6225" algn="l" defTabSz="914400" rtl="0" eaLnBrk="1" latinLnBrk="0" hangingPunct="1">
        <a:spcBef>
          <a:spcPts val="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717550" indent="-176213" algn="l" defTabSz="914400" rtl="0" eaLnBrk="1" latinLnBrk="0" hangingPunct="1">
        <a:spcBef>
          <a:spcPts val="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95350" indent="-177800" algn="l" defTabSz="914400" rtl="0" eaLnBrk="1" latinLnBrk="0" hangingPunct="1">
        <a:spcBef>
          <a:spcPts val="0"/>
        </a:spcBef>
        <a:buSzPct val="90000"/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71563" indent="-176213" algn="l" defTabSz="914400" rtl="0" eaLnBrk="1" latinLnBrk="0" hangingPunct="1">
        <a:spcBef>
          <a:spcPts val="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ctrTitle"/>
          </p:nvPr>
        </p:nvSpPr>
        <p:spPr>
          <a:xfrm>
            <a:off x="674702" y="648969"/>
            <a:ext cx="7709257" cy="744825"/>
          </a:xfrm>
        </p:spPr>
        <p:txBody>
          <a:bodyPr/>
          <a:lstStyle/>
          <a:p>
            <a:r>
              <a:rPr lang="en-US" dirty="0" err="1"/>
              <a:t>Paxos</a:t>
            </a:r>
            <a:r>
              <a:rPr lang="en-US" dirty="0"/>
              <a:t> consensus </a:t>
            </a:r>
            <a:r>
              <a:rPr lang="en-US" dirty="0" err="1"/>
              <a:t>algoritme</a:t>
            </a:r>
            <a:endParaRPr lang="nl-NL" dirty="0"/>
          </a:p>
        </p:txBody>
      </p:sp>
      <p:sp>
        <p:nvSpPr>
          <p:cNvPr id="4" name="Tekstvak 1">
            <a:extLst>
              <a:ext uri="{FF2B5EF4-FFF2-40B4-BE49-F238E27FC236}">
                <a16:creationId xmlns:a16="http://schemas.microsoft.com/office/drawing/2014/main" id="{E55F7646-971B-404E-B53D-87C4DAA34F48}"/>
              </a:ext>
            </a:extLst>
          </p:cNvPr>
          <p:cNvSpPr txBox="1"/>
          <p:nvPr/>
        </p:nvSpPr>
        <p:spPr>
          <a:xfrm>
            <a:off x="613416" y="4233600"/>
            <a:ext cx="2685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Florian van Herk</a:t>
            </a:r>
          </a:p>
          <a:p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florian.van.herk@centric.eu</a:t>
            </a:r>
          </a:p>
        </p:txBody>
      </p:sp>
    </p:spTree>
    <p:extLst>
      <p:ext uri="{BB962C8B-B14F-4D97-AF65-F5344CB8AC3E}">
        <p14:creationId xmlns:p14="http://schemas.microsoft.com/office/powerpoint/2010/main" val="998955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87F6-6DD0-471A-8C23-AB4B86BC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6"/>
            <a:ext cx="8163164" cy="467958"/>
          </a:xfrm>
        </p:spPr>
        <p:txBody>
          <a:bodyPr/>
          <a:lstStyle/>
          <a:p>
            <a:r>
              <a:rPr lang="en-US" sz="1800" dirty="0"/>
              <a:t>Multi-decree </a:t>
            </a:r>
            <a:r>
              <a:rPr lang="en-US" sz="1800" dirty="0" err="1"/>
              <a:t>paxos</a:t>
            </a:r>
            <a:r>
              <a:rPr lang="en-US" sz="1800" dirty="0"/>
              <a:t> – </a:t>
            </a:r>
            <a:r>
              <a:rPr lang="en-US" sz="1800" dirty="0" err="1"/>
              <a:t>ontbrekende</a:t>
            </a:r>
            <a:r>
              <a:rPr lang="en-US" sz="1800" dirty="0"/>
              <a:t> decrees </a:t>
            </a:r>
            <a:r>
              <a:rPr lang="en-US" sz="1800" dirty="0" err="1"/>
              <a:t>doorgeven</a:t>
            </a:r>
            <a:endParaRPr lang="nl-NL" sz="1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2F8F7D-52C6-413C-A203-A48383B93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7613209"/>
              </p:ext>
            </p:extLst>
          </p:nvPr>
        </p:nvGraphicFramePr>
        <p:xfrm>
          <a:off x="617538" y="140970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B5CC-0255-48DA-8542-3A880ED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9CB3-2C2E-4469-A6BD-B5F1138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509BC5D-0265-44C8-9C1D-038A4BA59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1499727"/>
              </p:ext>
            </p:extLst>
          </p:nvPr>
        </p:nvGraphicFramePr>
        <p:xfrm>
          <a:off x="3605956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4F2FD3D-3112-49E1-AD7E-1212E149E2A5}"/>
              </a:ext>
            </a:extLst>
          </p:cNvPr>
          <p:cNvGraphicFramePr>
            <a:graphicFrameLocks/>
          </p:cNvGraphicFramePr>
          <p:nvPr/>
        </p:nvGraphicFramePr>
        <p:xfrm>
          <a:off x="6416137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DE6E22-2565-4BC7-A1A3-5CA1D8DA0DAB}"/>
              </a:ext>
            </a:extLst>
          </p:cNvPr>
          <p:cNvSpPr txBox="1"/>
          <p:nvPr/>
        </p:nvSpPr>
        <p:spPr>
          <a:xfrm>
            <a:off x="1434248" y="1039998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F86-F350-40EC-A444-24E044F99326}"/>
              </a:ext>
            </a:extLst>
          </p:cNvPr>
          <p:cNvSpPr txBox="1"/>
          <p:nvPr/>
        </p:nvSpPr>
        <p:spPr>
          <a:xfrm>
            <a:off x="4422666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3802D-8297-4751-81A6-17CB2B394828}"/>
              </a:ext>
            </a:extLst>
          </p:cNvPr>
          <p:cNvSpPr txBox="1"/>
          <p:nvPr/>
        </p:nvSpPr>
        <p:spPr>
          <a:xfrm>
            <a:off x="7232847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C9A39A-9C33-4268-9E43-802DD6F5F417}"/>
              </a:ext>
            </a:extLst>
          </p:cNvPr>
          <p:cNvCxnSpPr/>
          <p:nvPr/>
        </p:nvCxnSpPr>
        <p:spPr>
          <a:xfrm>
            <a:off x="2547892" y="1979720"/>
            <a:ext cx="105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555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87F6-6DD0-471A-8C23-AB4B86BC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6"/>
            <a:ext cx="8163164" cy="467958"/>
          </a:xfrm>
        </p:spPr>
        <p:txBody>
          <a:bodyPr/>
          <a:lstStyle/>
          <a:p>
            <a:r>
              <a:rPr lang="en-US" sz="1800" dirty="0"/>
              <a:t>Multi-decree </a:t>
            </a:r>
            <a:r>
              <a:rPr lang="en-US" sz="1800" dirty="0" err="1"/>
              <a:t>paxos</a:t>
            </a:r>
            <a:r>
              <a:rPr lang="en-US" sz="1800" dirty="0"/>
              <a:t> - </a:t>
            </a:r>
            <a:r>
              <a:rPr lang="en-US" sz="1800" dirty="0" err="1"/>
              <a:t>geleerd</a:t>
            </a:r>
            <a:endParaRPr lang="nl-NL" sz="1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2F8F7D-52C6-413C-A203-A48383B937E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7538" y="140970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B5CC-0255-48DA-8542-3A880ED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9CB3-2C2E-4469-A6BD-B5F1138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509BC5D-0265-44C8-9C1D-038A4BA59D0B}"/>
              </a:ext>
            </a:extLst>
          </p:cNvPr>
          <p:cNvGraphicFramePr>
            <a:graphicFrameLocks/>
          </p:cNvGraphicFramePr>
          <p:nvPr/>
        </p:nvGraphicFramePr>
        <p:xfrm>
          <a:off x="3605956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4F2FD3D-3112-49E1-AD7E-1212E149E2A5}"/>
              </a:ext>
            </a:extLst>
          </p:cNvPr>
          <p:cNvGraphicFramePr>
            <a:graphicFrameLocks/>
          </p:cNvGraphicFramePr>
          <p:nvPr/>
        </p:nvGraphicFramePr>
        <p:xfrm>
          <a:off x="6416137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DE6E22-2565-4BC7-A1A3-5CA1D8DA0DAB}"/>
              </a:ext>
            </a:extLst>
          </p:cNvPr>
          <p:cNvSpPr txBox="1"/>
          <p:nvPr/>
        </p:nvSpPr>
        <p:spPr>
          <a:xfrm>
            <a:off x="1434248" y="1039998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F86-F350-40EC-A444-24E044F99326}"/>
              </a:ext>
            </a:extLst>
          </p:cNvPr>
          <p:cNvSpPr txBox="1"/>
          <p:nvPr/>
        </p:nvSpPr>
        <p:spPr>
          <a:xfrm>
            <a:off x="4422666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3802D-8297-4751-81A6-17CB2B394828}"/>
              </a:ext>
            </a:extLst>
          </p:cNvPr>
          <p:cNvSpPr txBox="1"/>
          <p:nvPr/>
        </p:nvSpPr>
        <p:spPr>
          <a:xfrm>
            <a:off x="7232847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2136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87F6-6DD0-471A-8C23-AB4B86BC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6"/>
            <a:ext cx="8163164" cy="467958"/>
          </a:xfrm>
        </p:spPr>
        <p:txBody>
          <a:bodyPr/>
          <a:lstStyle/>
          <a:p>
            <a:r>
              <a:rPr lang="en-US" sz="1800" dirty="0"/>
              <a:t>Multi-decree </a:t>
            </a:r>
            <a:r>
              <a:rPr lang="en-US" sz="1800" dirty="0" err="1"/>
              <a:t>paxos</a:t>
            </a:r>
            <a:r>
              <a:rPr lang="en-US" sz="1800" dirty="0"/>
              <a:t> – </a:t>
            </a:r>
            <a:r>
              <a:rPr lang="en-US" sz="1800" dirty="0" err="1"/>
              <a:t>gaten</a:t>
            </a:r>
            <a:r>
              <a:rPr lang="en-US" sz="1800" dirty="0"/>
              <a:t> </a:t>
            </a:r>
            <a:r>
              <a:rPr lang="en-US" sz="1800" dirty="0" err="1"/>
              <a:t>vullen</a:t>
            </a:r>
            <a:endParaRPr lang="nl-NL" sz="1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2F8F7D-52C6-413C-A203-A48383B93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802974"/>
              </p:ext>
            </p:extLst>
          </p:nvPr>
        </p:nvGraphicFramePr>
        <p:xfrm>
          <a:off x="617538" y="140970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B5CC-0255-48DA-8542-3A880ED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9CB3-2C2E-4469-A6BD-B5F1138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509BC5D-0265-44C8-9C1D-038A4BA59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688168"/>
              </p:ext>
            </p:extLst>
          </p:nvPr>
        </p:nvGraphicFramePr>
        <p:xfrm>
          <a:off x="3605956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4F2FD3D-3112-49E1-AD7E-1212E149E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6886193"/>
              </p:ext>
            </p:extLst>
          </p:nvPr>
        </p:nvGraphicFramePr>
        <p:xfrm>
          <a:off x="6416137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DE6E22-2565-4BC7-A1A3-5CA1D8DA0DAB}"/>
              </a:ext>
            </a:extLst>
          </p:cNvPr>
          <p:cNvSpPr txBox="1"/>
          <p:nvPr/>
        </p:nvSpPr>
        <p:spPr>
          <a:xfrm>
            <a:off x="1434248" y="1039998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F86-F350-40EC-A444-24E044F99326}"/>
              </a:ext>
            </a:extLst>
          </p:cNvPr>
          <p:cNvSpPr txBox="1"/>
          <p:nvPr/>
        </p:nvSpPr>
        <p:spPr>
          <a:xfrm>
            <a:off x="4422666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3802D-8297-4751-81A6-17CB2B394828}"/>
              </a:ext>
            </a:extLst>
          </p:cNvPr>
          <p:cNvSpPr txBox="1"/>
          <p:nvPr/>
        </p:nvSpPr>
        <p:spPr>
          <a:xfrm>
            <a:off x="7232847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4B1575-3199-42CF-BB38-9EDD9F379862}"/>
              </a:ext>
            </a:extLst>
          </p:cNvPr>
          <p:cNvCxnSpPr/>
          <p:nvPr/>
        </p:nvCxnSpPr>
        <p:spPr>
          <a:xfrm>
            <a:off x="2547892" y="2707689"/>
            <a:ext cx="105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EAC0B1-3CA1-4DA1-997E-1916664FB7AF}"/>
              </a:ext>
            </a:extLst>
          </p:cNvPr>
          <p:cNvCxnSpPr>
            <a:cxnSpLocks/>
          </p:cNvCxnSpPr>
          <p:nvPr/>
        </p:nvCxnSpPr>
        <p:spPr>
          <a:xfrm>
            <a:off x="2547892" y="2824578"/>
            <a:ext cx="3868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248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87F6-6DD0-471A-8C23-AB4B86BC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6"/>
            <a:ext cx="8163164" cy="467958"/>
          </a:xfrm>
        </p:spPr>
        <p:txBody>
          <a:bodyPr/>
          <a:lstStyle/>
          <a:p>
            <a:r>
              <a:rPr lang="en-US" sz="1800" dirty="0"/>
              <a:t>Multi-decree </a:t>
            </a:r>
            <a:r>
              <a:rPr lang="en-US" sz="1800" dirty="0" err="1"/>
              <a:t>paxos</a:t>
            </a:r>
            <a:r>
              <a:rPr lang="en-US" sz="1800" dirty="0"/>
              <a:t> – </a:t>
            </a:r>
            <a:r>
              <a:rPr lang="en-US" sz="1800" dirty="0" err="1"/>
              <a:t>gaten</a:t>
            </a:r>
            <a:r>
              <a:rPr lang="en-US" sz="1800" dirty="0"/>
              <a:t> </a:t>
            </a:r>
            <a:r>
              <a:rPr lang="en-US" sz="1800" dirty="0" err="1"/>
              <a:t>vullen</a:t>
            </a:r>
            <a:endParaRPr lang="nl-NL" sz="1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2F8F7D-52C6-413C-A203-A48383B93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655696"/>
              </p:ext>
            </p:extLst>
          </p:nvPr>
        </p:nvGraphicFramePr>
        <p:xfrm>
          <a:off x="617538" y="140970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B5CC-0255-48DA-8542-3A880ED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9CB3-2C2E-4469-A6BD-B5F1138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509BC5D-0265-44C8-9C1D-038A4BA59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930801"/>
              </p:ext>
            </p:extLst>
          </p:nvPr>
        </p:nvGraphicFramePr>
        <p:xfrm>
          <a:off x="3605956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4F2FD3D-3112-49E1-AD7E-1212E149E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050108"/>
              </p:ext>
            </p:extLst>
          </p:nvPr>
        </p:nvGraphicFramePr>
        <p:xfrm>
          <a:off x="6416137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DE6E22-2565-4BC7-A1A3-5CA1D8DA0DAB}"/>
              </a:ext>
            </a:extLst>
          </p:cNvPr>
          <p:cNvSpPr txBox="1"/>
          <p:nvPr/>
        </p:nvSpPr>
        <p:spPr>
          <a:xfrm>
            <a:off x="1434248" y="1039998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F86-F350-40EC-A444-24E044F99326}"/>
              </a:ext>
            </a:extLst>
          </p:cNvPr>
          <p:cNvSpPr txBox="1"/>
          <p:nvPr/>
        </p:nvSpPr>
        <p:spPr>
          <a:xfrm>
            <a:off x="4422666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3802D-8297-4751-81A6-17CB2B394828}"/>
              </a:ext>
            </a:extLst>
          </p:cNvPr>
          <p:cNvSpPr txBox="1"/>
          <p:nvPr/>
        </p:nvSpPr>
        <p:spPr>
          <a:xfrm>
            <a:off x="7232847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AE091C-1C24-4666-9E21-19518385775D}"/>
              </a:ext>
            </a:extLst>
          </p:cNvPr>
          <p:cNvCxnSpPr/>
          <p:nvPr/>
        </p:nvCxnSpPr>
        <p:spPr>
          <a:xfrm>
            <a:off x="2547892" y="3080551"/>
            <a:ext cx="105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4A5240-9290-4A6A-8D23-11730A56C1D6}"/>
              </a:ext>
            </a:extLst>
          </p:cNvPr>
          <p:cNvCxnSpPr/>
          <p:nvPr/>
        </p:nvCxnSpPr>
        <p:spPr>
          <a:xfrm>
            <a:off x="2547892" y="3080551"/>
            <a:ext cx="3868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529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87F6-6DD0-471A-8C23-AB4B86BC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6"/>
            <a:ext cx="8163164" cy="467958"/>
          </a:xfrm>
        </p:spPr>
        <p:txBody>
          <a:bodyPr/>
          <a:lstStyle/>
          <a:p>
            <a:r>
              <a:rPr lang="en-US" sz="1800" dirty="0"/>
              <a:t>Multi-decree </a:t>
            </a:r>
            <a:r>
              <a:rPr lang="en-US" sz="1800" dirty="0" err="1"/>
              <a:t>paxos</a:t>
            </a:r>
            <a:r>
              <a:rPr lang="en-US" sz="1800" dirty="0"/>
              <a:t> - </a:t>
            </a:r>
            <a:r>
              <a:rPr lang="en-US" sz="1800" dirty="0" err="1"/>
              <a:t>gesynchroniseerd</a:t>
            </a:r>
            <a:endParaRPr lang="nl-NL" sz="1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2F8F7D-52C6-413C-A203-A48383B93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294528"/>
              </p:ext>
            </p:extLst>
          </p:nvPr>
        </p:nvGraphicFramePr>
        <p:xfrm>
          <a:off x="617538" y="140970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B5CC-0255-48DA-8542-3A880ED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9CB3-2C2E-4469-A6BD-B5F1138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509BC5D-0265-44C8-9C1D-038A4BA59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6940353"/>
              </p:ext>
            </p:extLst>
          </p:nvPr>
        </p:nvGraphicFramePr>
        <p:xfrm>
          <a:off x="3605956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4F2FD3D-3112-49E1-AD7E-1212E149E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519150"/>
              </p:ext>
            </p:extLst>
          </p:nvPr>
        </p:nvGraphicFramePr>
        <p:xfrm>
          <a:off x="6416137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DE6E22-2565-4BC7-A1A3-5CA1D8DA0DAB}"/>
              </a:ext>
            </a:extLst>
          </p:cNvPr>
          <p:cNvSpPr txBox="1"/>
          <p:nvPr/>
        </p:nvSpPr>
        <p:spPr>
          <a:xfrm>
            <a:off x="1434248" y="1039998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F86-F350-40EC-A444-24E044F99326}"/>
              </a:ext>
            </a:extLst>
          </p:cNvPr>
          <p:cNvSpPr txBox="1"/>
          <p:nvPr/>
        </p:nvSpPr>
        <p:spPr>
          <a:xfrm>
            <a:off x="4422666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3802D-8297-4751-81A6-17CB2B394828}"/>
              </a:ext>
            </a:extLst>
          </p:cNvPr>
          <p:cNvSpPr txBox="1"/>
          <p:nvPr/>
        </p:nvSpPr>
        <p:spPr>
          <a:xfrm>
            <a:off x="7232847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7610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87F6-6DD0-471A-8C23-AB4B86BC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6"/>
            <a:ext cx="8163164" cy="467958"/>
          </a:xfrm>
        </p:spPr>
        <p:txBody>
          <a:bodyPr/>
          <a:lstStyle/>
          <a:p>
            <a:r>
              <a:rPr lang="en-US" sz="1800" dirty="0"/>
              <a:t>Multi-decree </a:t>
            </a:r>
            <a:r>
              <a:rPr lang="en-US" sz="1800" dirty="0" err="1"/>
              <a:t>paxos</a:t>
            </a:r>
            <a:r>
              <a:rPr lang="en-US" sz="1800" dirty="0"/>
              <a:t> – </a:t>
            </a:r>
            <a:r>
              <a:rPr lang="en-US" sz="1800" dirty="0" err="1"/>
              <a:t>nieuwe</a:t>
            </a:r>
            <a:r>
              <a:rPr lang="en-US" sz="1800" dirty="0"/>
              <a:t> decrees</a:t>
            </a:r>
            <a:endParaRPr lang="nl-NL" sz="1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2F8F7D-52C6-413C-A203-A48383B93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173054"/>
              </p:ext>
            </p:extLst>
          </p:nvPr>
        </p:nvGraphicFramePr>
        <p:xfrm>
          <a:off x="617538" y="1409700"/>
          <a:ext cx="1930354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Goed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138821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B5CC-0255-48DA-8542-3A880ED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9CB3-2C2E-4469-A6BD-B5F1138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509BC5D-0265-44C8-9C1D-038A4BA59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7351905"/>
              </p:ext>
            </p:extLst>
          </p:nvPr>
        </p:nvGraphicFramePr>
        <p:xfrm>
          <a:off x="3605956" y="1409330"/>
          <a:ext cx="1930354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Goed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905266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4F2FD3D-3112-49E1-AD7E-1212E149E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393645"/>
              </p:ext>
            </p:extLst>
          </p:nvPr>
        </p:nvGraphicFramePr>
        <p:xfrm>
          <a:off x="6416137" y="1409330"/>
          <a:ext cx="1930354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Goed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95738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DE6E22-2565-4BC7-A1A3-5CA1D8DA0DAB}"/>
              </a:ext>
            </a:extLst>
          </p:cNvPr>
          <p:cNvSpPr txBox="1"/>
          <p:nvPr/>
        </p:nvSpPr>
        <p:spPr>
          <a:xfrm>
            <a:off x="1434248" y="1039998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F86-F350-40EC-A444-24E044F99326}"/>
              </a:ext>
            </a:extLst>
          </p:cNvPr>
          <p:cNvSpPr txBox="1"/>
          <p:nvPr/>
        </p:nvSpPr>
        <p:spPr>
          <a:xfrm>
            <a:off x="4422666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3802D-8297-4751-81A6-17CB2B394828}"/>
              </a:ext>
            </a:extLst>
          </p:cNvPr>
          <p:cNvSpPr txBox="1"/>
          <p:nvPr/>
        </p:nvSpPr>
        <p:spPr>
          <a:xfrm>
            <a:off x="7232847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6652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87F6-6DD0-471A-8C23-AB4B86BC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6"/>
            <a:ext cx="8163164" cy="467958"/>
          </a:xfrm>
        </p:spPr>
        <p:txBody>
          <a:bodyPr/>
          <a:lstStyle/>
          <a:p>
            <a:r>
              <a:rPr lang="en-US" sz="1800" dirty="0"/>
              <a:t>Multi-decree </a:t>
            </a:r>
            <a:r>
              <a:rPr lang="en-US" sz="1800" dirty="0" err="1"/>
              <a:t>paxos</a:t>
            </a:r>
            <a:r>
              <a:rPr lang="en-US" sz="1800" dirty="0"/>
              <a:t> – </a:t>
            </a:r>
            <a:r>
              <a:rPr lang="en-US" sz="1800" dirty="0" err="1"/>
              <a:t>nieuwe</a:t>
            </a:r>
            <a:r>
              <a:rPr lang="en-US" sz="1800" dirty="0"/>
              <a:t> decrees</a:t>
            </a:r>
            <a:endParaRPr lang="nl-NL" sz="1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2F8F7D-52C6-413C-A203-A48383B93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2392362"/>
              </p:ext>
            </p:extLst>
          </p:nvPr>
        </p:nvGraphicFramePr>
        <p:xfrm>
          <a:off x="617538" y="1409700"/>
          <a:ext cx="1930354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Goed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851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Mooizo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54570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B5CC-0255-48DA-8542-3A880ED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9CB3-2C2E-4469-A6BD-B5F1138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509BC5D-0265-44C8-9C1D-038A4BA59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0588986"/>
              </p:ext>
            </p:extLst>
          </p:nvPr>
        </p:nvGraphicFramePr>
        <p:xfrm>
          <a:off x="3605956" y="1409330"/>
          <a:ext cx="1930354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Goed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355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Mooizo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632519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4F2FD3D-3112-49E1-AD7E-1212E149E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2464499"/>
              </p:ext>
            </p:extLst>
          </p:nvPr>
        </p:nvGraphicFramePr>
        <p:xfrm>
          <a:off x="6416137" y="1409330"/>
          <a:ext cx="1930354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No-op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Goed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795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Mooizo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61024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DE6E22-2565-4BC7-A1A3-5CA1D8DA0DAB}"/>
              </a:ext>
            </a:extLst>
          </p:cNvPr>
          <p:cNvSpPr txBox="1"/>
          <p:nvPr/>
        </p:nvSpPr>
        <p:spPr>
          <a:xfrm>
            <a:off x="1434248" y="1039998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F86-F350-40EC-A444-24E044F99326}"/>
              </a:ext>
            </a:extLst>
          </p:cNvPr>
          <p:cNvSpPr txBox="1"/>
          <p:nvPr/>
        </p:nvSpPr>
        <p:spPr>
          <a:xfrm>
            <a:off x="4422666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3802D-8297-4751-81A6-17CB2B394828}"/>
              </a:ext>
            </a:extLst>
          </p:cNvPr>
          <p:cNvSpPr txBox="1"/>
          <p:nvPr/>
        </p:nvSpPr>
        <p:spPr>
          <a:xfrm>
            <a:off x="7232847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6144A-F0B5-474F-BC12-A9111484CDAB}"/>
              </a:ext>
            </a:extLst>
          </p:cNvPr>
          <p:cNvSpPr txBox="1"/>
          <p:nvPr/>
        </p:nvSpPr>
        <p:spPr>
          <a:xfrm>
            <a:off x="640800" y="5388746"/>
            <a:ext cx="1287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Enzovoort</a:t>
            </a:r>
            <a:r>
              <a:rPr lang="en-US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5866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64DF7-5B4D-4FF9-99AC-D6B8838B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geautomatiseerd">
            <a:hlinkClick r:id="" action="ppaction://media"/>
            <a:extLst>
              <a:ext uri="{FF2B5EF4-FFF2-40B4-BE49-F238E27FC236}">
                <a16:creationId xmlns:a16="http://schemas.microsoft.com/office/drawing/2014/main" id="{887628EC-43D2-4C5C-8014-DB2DC99AB0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6948"/>
            <a:ext cx="9154266" cy="514904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D0C07-4362-4F4F-90DA-C608BD85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F3B79-33F9-4F2A-B240-137CD177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261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E75D9-79F8-400E-BD99-6219FB97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Pijnpunt </a:t>
            </a:r>
            <a:r>
              <a:rPr lang="nl-NL" dirty="0" err="1"/>
              <a:t>multi-decree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8D060-25C2-42AA-B675-ACCE105D5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538" y="1409495"/>
            <a:ext cx="8163164" cy="4530827"/>
          </a:xfrm>
        </p:spPr>
        <p:txBody>
          <a:bodyPr/>
          <a:lstStyle/>
          <a:p>
            <a:r>
              <a:rPr lang="nl-NL" sz="2000" dirty="0"/>
              <a:t>Groep </a:t>
            </a:r>
            <a:r>
              <a:rPr lang="nl-NL" sz="2000" dirty="0" err="1"/>
              <a:t>deelnamers</a:t>
            </a:r>
            <a:r>
              <a:rPr lang="nl-NL" sz="2000" dirty="0"/>
              <a:t> (quorum) verwacht hetzelfde te blijven.</a:t>
            </a:r>
          </a:p>
          <a:p>
            <a:r>
              <a:rPr lang="nl-NL" sz="2000" dirty="0"/>
              <a:t>Komt er een nieuwe node bij het quorum = kan niet verder.</a:t>
            </a:r>
          </a:p>
          <a:p>
            <a:r>
              <a:rPr lang="nl-NL" sz="2000" dirty="0"/>
              <a:t>Ongeacht dit probleem, consistentie blijft.</a:t>
            </a:r>
          </a:p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6B06F-B698-494F-8B0B-BE6A3F4E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F7A1EA-5BB3-4F1D-893C-0608F7EBE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02" y="3068216"/>
            <a:ext cx="7994500" cy="88024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0F2CF6-E0ED-44E9-B881-79B5B3A5DA18}"/>
              </a:ext>
            </a:extLst>
          </p:cNvPr>
          <p:cNvCxnSpPr/>
          <p:nvPr/>
        </p:nvCxnSpPr>
        <p:spPr>
          <a:xfrm>
            <a:off x="4469510" y="3692663"/>
            <a:ext cx="2772000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FB67912-9F15-4BC8-969A-6D719C99533C}"/>
              </a:ext>
            </a:extLst>
          </p:cNvPr>
          <p:cNvSpPr txBox="1"/>
          <p:nvPr/>
        </p:nvSpPr>
        <p:spPr>
          <a:xfrm>
            <a:off x="786202" y="4749553"/>
            <a:ext cx="80484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“Although we don’t know the details involved in</a:t>
            </a:r>
          </a:p>
          <a:p>
            <a:r>
              <a:rPr lang="en-US" i="1" dirty="0"/>
              <a:t>Choosing a new president, we do know exactly how Parliament functioned when</a:t>
            </a:r>
          </a:p>
          <a:p>
            <a:r>
              <a:rPr lang="en-US" i="1" dirty="0"/>
              <a:t>the president had been chosen and </a:t>
            </a:r>
            <a:r>
              <a:rPr lang="en-US" i="1" u="sng" dirty="0"/>
              <a:t>no one was entering or leaving the Chamber</a:t>
            </a:r>
            <a:r>
              <a:rPr lang="en-US" dirty="0"/>
              <a:t>.”[1]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679B45-016E-4E5A-899F-A9A3A82A1B2D}"/>
              </a:ext>
            </a:extLst>
          </p:cNvPr>
          <p:cNvSpPr txBox="1"/>
          <p:nvPr/>
        </p:nvSpPr>
        <p:spPr>
          <a:xfrm>
            <a:off x="452761" y="6310725"/>
            <a:ext cx="678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[1] Leslie </a:t>
            </a:r>
            <a:r>
              <a:rPr lang="en-US" sz="1200" dirty="0" err="1"/>
              <a:t>Lamport</a:t>
            </a:r>
            <a:r>
              <a:rPr lang="en-US" sz="1200" dirty="0"/>
              <a:t>. “The Part-Time Parliament”. In: (1998). url: https://www.microsoft.</a:t>
            </a:r>
          </a:p>
          <a:p>
            <a:r>
              <a:rPr lang="en-US" sz="1200" dirty="0"/>
              <a:t>com/</a:t>
            </a:r>
            <a:r>
              <a:rPr lang="en-US" sz="1200" dirty="0" err="1"/>
              <a:t>en</a:t>
            </a:r>
            <a:r>
              <a:rPr lang="en-US" sz="1200" dirty="0"/>
              <a:t>-us/research/publication/part-time-parliament/.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409290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0060-656B-40A4-BC6F-3644050AA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5"/>
            <a:ext cx="8163164" cy="444603"/>
          </a:xfrm>
        </p:spPr>
        <p:txBody>
          <a:bodyPr/>
          <a:lstStyle/>
          <a:p>
            <a:r>
              <a:rPr lang="nl-NL" sz="2000" dirty="0" err="1"/>
              <a:t>Immutability</a:t>
            </a:r>
            <a:r>
              <a:rPr lang="nl-NL" sz="2000" dirty="0"/>
              <a:t> (onveranderlijkheid) van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EAD10-FEA1-4822-A0FF-4E53D4E5B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538" y="1029811"/>
            <a:ext cx="8163164" cy="49105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in blockchain/</a:t>
            </a:r>
            <a:r>
              <a:rPr lang="en-US" dirty="0" err="1"/>
              <a:t>gedistribueerde</a:t>
            </a:r>
            <a:r>
              <a:rPr lang="en-US" dirty="0"/>
              <a:t> ledger: </a:t>
            </a:r>
            <a:r>
              <a:rPr lang="en-US" b="1" dirty="0" err="1"/>
              <a:t>niet</a:t>
            </a:r>
            <a:r>
              <a:rPr lang="en-US" dirty="0"/>
              <a:t> </a:t>
            </a:r>
            <a:r>
              <a:rPr lang="en-US" dirty="0" err="1"/>
              <a:t>veranderbaar</a:t>
            </a:r>
            <a:r>
              <a:rPr lang="en-US" dirty="0"/>
              <a:t>.</a:t>
            </a:r>
            <a:endParaRPr lang="nl-NL" dirty="0"/>
          </a:p>
          <a:p>
            <a:pPr marL="0" indent="0">
              <a:buNone/>
            </a:pPr>
            <a:r>
              <a:rPr lang="en-US" dirty="0" err="1"/>
              <a:t>Paxos</a:t>
            </a:r>
            <a:r>
              <a:rPr lang="en-US" dirty="0"/>
              <a:t> </a:t>
            </a:r>
            <a:r>
              <a:rPr lang="en-US" dirty="0" err="1"/>
              <a:t>bevat</a:t>
            </a:r>
            <a:r>
              <a:rPr lang="en-US" dirty="0"/>
              <a:t> </a:t>
            </a:r>
            <a:r>
              <a:rPr lang="en-US" dirty="0" err="1"/>
              <a:t>niets</a:t>
            </a:r>
            <a:r>
              <a:rPr lang="en-US" dirty="0"/>
              <a:t> 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verzekeren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aangenomen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immutability al </a:t>
            </a:r>
            <a:r>
              <a:rPr lang="en-US" dirty="0" err="1"/>
              <a:t>geregeld</a:t>
            </a:r>
            <a:r>
              <a:rPr lang="en-US" dirty="0"/>
              <a:t> is.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Hoe </a:t>
            </a:r>
            <a:r>
              <a:rPr lang="en-US" sz="2800" dirty="0" err="1">
                <a:solidFill>
                  <a:schemeClr val="tx2"/>
                </a:solidFill>
              </a:rPr>
              <a:t>gedaan</a:t>
            </a:r>
            <a:r>
              <a:rPr lang="en-US" sz="2800" dirty="0">
                <a:solidFill>
                  <a:schemeClr val="tx2"/>
                </a:solidFill>
              </a:rPr>
              <a:t>?</a:t>
            </a:r>
            <a:endParaRPr lang="nl-NL" dirty="0">
              <a:solidFill>
                <a:schemeClr val="tx2"/>
              </a:solidFill>
            </a:endParaRPr>
          </a:p>
          <a:p>
            <a:r>
              <a:rPr lang="nl-NL" dirty="0"/>
              <a:t>SQL: Trigger.</a:t>
            </a:r>
          </a:p>
          <a:p>
            <a:r>
              <a:rPr lang="en-US" dirty="0"/>
              <a:t>D</a:t>
            </a:r>
            <a:r>
              <a:rPr lang="nl-NL" dirty="0" err="1"/>
              <a:t>atabase</a:t>
            </a:r>
            <a:r>
              <a:rPr lang="nl-NL" dirty="0"/>
              <a:t> niveau.</a:t>
            </a:r>
          </a:p>
          <a:p>
            <a:r>
              <a:rPr lang="en-US" dirty="0" err="1"/>
              <a:t>Foutmelding</a:t>
            </a:r>
            <a:r>
              <a:rPr lang="en-US" dirty="0"/>
              <a:t> met update </a:t>
            </a:r>
            <a:r>
              <a:rPr lang="en-US" dirty="0" err="1"/>
              <a:t>en</a:t>
            </a:r>
            <a:r>
              <a:rPr lang="en-US" dirty="0"/>
              <a:t> delete.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NL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219AC-CC33-4E8D-B1AA-D60C87A6E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9434A-D048-4392-AC59-6E5B3F20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4738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AE48F-1E1D-487D-9732-DFFACDC27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800" y="426129"/>
            <a:ext cx="8139902" cy="5514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chemeClr val="tx2"/>
                </a:solidFill>
              </a:rPr>
              <a:t>Vorige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keer</a:t>
            </a:r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1800" dirty="0"/>
              <a:t>Peer-to-peer </a:t>
            </a:r>
            <a:r>
              <a:rPr lang="en-US" sz="1800" dirty="0" err="1"/>
              <a:t>netwerklaag</a:t>
            </a:r>
            <a:endParaRPr lang="en-US" sz="1800" dirty="0"/>
          </a:p>
          <a:p>
            <a:r>
              <a:rPr lang="en-US" sz="1800" dirty="0" err="1"/>
              <a:t>Berichten</a:t>
            </a:r>
            <a:r>
              <a:rPr lang="en-US" sz="1800" dirty="0"/>
              <a:t> </a:t>
            </a:r>
            <a:r>
              <a:rPr lang="en-US" sz="1800" dirty="0" err="1"/>
              <a:t>uitwisselen</a:t>
            </a:r>
            <a:endParaRPr lang="en-US" sz="1800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400" b="1" dirty="0" err="1">
                <a:solidFill>
                  <a:schemeClr val="tx2"/>
                </a:solidFill>
              </a:rPr>
              <a:t>Sindsdien</a:t>
            </a:r>
            <a:endParaRPr lang="en-US" sz="24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dirty="0" err="1"/>
              <a:t>Paxos</a:t>
            </a:r>
            <a:r>
              <a:rPr lang="en-US" sz="2000" b="1" dirty="0"/>
              <a:t> </a:t>
            </a:r>
            <a:r>
              <a:rPr lang="en-US" sz="2000" dirty="0" err="1"/>
              <a:t>protocollen</a:t>
            </a:r>
            <a:r>
              <a:rPr lang="en-US" sz="2000" b="1" dirty="0"/>
              <a:t>:</a:t>
            </a:r>
            <a:endParaRPr lang="en-US" sz="2000" dirty="0"/>
          </a:p>
          <a:p>
            <a:pPr marL="608013" lvl="1" indent="-342900">
              <a:buFont typeface="+mj-lt"/>
              <a:buAutoNum type="arabicPeriod"/>
            </a:pPr>
            <a:r>
              <a:rPr lang="nl-NL" sz="1800" dirty="0"/>
              <a:t>Preliminary</a:t>
            </a:r>
          </a:p>
          <a:p>
            <a:pPr marL="608013" lvl="1" indent="-342900">
              <a:buFont typeface="+mj-lt"/>
              <a:buAutoNum type="arabicPeriod"/>
            </a:pPr>
            <a:r>
              <a:rPr lang="en-US" sz="1800" dirty="0"/>
              <a:t>B</a:t>
            </a:r>
            <a:r>
              <a:rPr lang="nl-NL" sz="1800" dirty="0" err="1"/>
              <a:t>asic</a:t>
            </a:r>
            <a:endParaRPr lang="nl-NL" sz="1800" dirty="0"/>
          </a:p>
          <a:p>
            <a:pPr marL="608013" lvl="1" indent="-342900">
              <a:buFont typeface="+mj-lt"/>
              <a:buAutoNum type="arabicPeriod"/>
            </a:pPr>
            <a:r>
              <a:rPr lang="en-US" sz="1800" dirty="0"/>
              <a:t>S</a:t>
            </a:r>
            <a:r>
              <a:rPr lang="nl-NL" sz="1800" dirty="0" err="1"/>
              <a:t>ynod</a:t>
            </a:r>
            <a:endParaRPr lang="nl-NL" sz="1800" dirty="0"/>
          </a:p>
          <a:p>
            <a:pPr marL="608013" lvl="1" indent="-342900">
              <a:buFont typeface="+mj-lt"/>
              <a:buAutoNum type="arabicPeriod"/>
            </a:pPr>
            <a:r>
              <a:rPr lang="en-US" sz="1800" b="1" dirty="0"/>
              <a:t>M</a:t>
            </a:r>
            <a:r>
              <a:rPr lang="nl-NL" sz="1800" b="1" dirty="0" err="1"/>
              <a:t>ulti-decree</a:t>
            </a:r>
            <a:endParaRPr lang="nl-NL" sz="1800" b="1" dirty="0"/>
          </a:p>
          <a:p>
            <a:pPr marL="0" indent="0">
              <a:buNone/>
            </a:pPr>
            <a:endParaRPr lang="nl-NL" sz="2000" dirty="0"/>
          </a:p>
          <a:p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BDCB3-0347-40BA-856D-01591A10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FA3AA-7EC8-4903-B569-BD43D750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96B6A6-4966-4E14-BC20-531F791AC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71" y="3747707"/>
            <a:ext cx="7125477" cy="1393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4FB9B3BC-3605-46D8-ACD8-7B637CA9D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09" y="355457"/>
            <a:ext cx="3427996" cy="306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42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511D2-0ECB-4435-84A7-A9463BD70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immutability">
            <a:hlinkClick r:id="" action="ppaction://media"/>
            <a:extLst>
              <a:ext uri="{FF2B5EF4-FFF2-40B4-BE49-F238E27FC236}">
                <a16:creationId xmlns:a16="http://schemas.microsoft.com/office/drawing/2014/main" id="{56BABE49-F12E-4462-AB6E-AA2D465AD4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68171"/>
            <a:ext cx="9122698" cy="513129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EFC97-20F2-4D13-8259-2F594BF6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2938E-5568-4DE4-8A35-72190038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667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EB50-8974-4114-BBEE-A8315A88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immutability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CCAAF-79DC-4C8F-96CA-AA1F4F97F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Probleem: Met de hand invoegen van data.</a:t>
            </a:r>
          </a:p>
          <a:p>
            <a:r>
              <a:rPr lang="nl-NL" dirty="0"/>
              <a:t>Wellicht op te lossen met het instellen van user </a:t>
            </a:r>
            <a:r>
              <a:rPr lang="nl-NL" dirty="0" err="1"/>
              <a:t>permissions</a:t>
            </a:r>
            <a:r>
              <a:rPr lang="nl-NL" dirty="0"/>
              <a:t>/gebruikers </a:t>
            </a:r>
            <a:r>
              <a:rPr lang="nl-NL" dirty="0" err="1"/>
              <a:t>gevoegdheden</a:t>
            </a:r>
            <a:r>
              <a:rPr lang="nl-NL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35C26-713D-4A94-851F-2DB3DBBC4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56EC3-3DAD-4A44-BD15-81146C10A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7284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54AC-525E-4F65-BB31-C7EE193E8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Byzantine fault tolerance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C21BE-D0B4-4936-87A1-2AECFBC3C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Probleem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aangekaart</a:t>
            </a:r>
            <a:r>
              <a:rPr lang="en-US" dirty="0"/>
              <a:t> in het </a:t>
            </a:r>
            <a:r>
              <a:rPr lang="en-US" dirty="0" err="1"/>
              <a:t>artikel</a:t>
            </a:r>
            <a:r>
              <a:rPr lang="en-US" dirty="0"/>
              <a:t>.</a:t>
            </a:r>
          </a:p>
          <a:p>
            <a:r>
              <a:rPr lang="en-US" dirty="0" err="1"/>
              <a:t>Oplossing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gegeven</a:t>
            </a:r>
            <a:r>
              <a:rPr lang="en-US" dirty="0"/>
              <a:t>: om de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tijd</a:t>
            </a:r>
            <a:r>
              <a:rPr lang="en-US" dirty="0"/>
              <a:t> </a:t>
            </a:r>
            <a:r>
              <a:rPr lang="en-US" dirty="0" err="1"/>
              <a:t>waarden</a:t>
            </a:r>
            <a:r>
              <a:rPr lang="en-US" dirty="0"/>
              <a:t> </a:t>
            </a:r>
            <a:r>
              <a:rPr lang="en-US" dirty="0" err="1"/>
              <a:t>overschrijven</a:t>
            </a:r>
            <a:r>
              <a:rPr lang="en-US" dirty="0"/>
              <a:t> met </a:t>
            </a:r>
            <a:r>
              <a:rPr lang="en-US" dirty="0" err="1"/>
              <a:t>geverifi</a:t>
            </a:r>
            <a:r>
              <a:rPr lang="nl-NL" dirty="0" err="1"/>
              <a:t>ëerde</a:t>
            </a:r>
            <a:r>
              <a:rPr lang="nl-NL" dirty="0"/>
              <a:t> staat.</a:t>
            </a:r>
          </a:p>
          <a:p>
            <a:r>
              <a:rPr lang="nl-NL" dirty="0"/>
              <a:t>Geen duidelijke omschrijving hoe dit gedaan moet worden.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A7FDF-4C78-4B71-88AF-34FB0B071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6B773-0303-4B84-A5CB-9739238D3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628977-2AF5-44FC-A1D2-8F508A877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189" y="3279854"/>
            <a:ext cx="4829452" cy="246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14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1CB56-40C1-4751-B2F8-2401BE125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05577-4EC4-4ECD-81F4-24461B19E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Waardevol</a:t>
            </a:r>
            <a:r>
              <a:rPr lang="en-US" dirty="0"/>
              <a:t>, Fault Tolerant </a:t>
            </a:r>
            <a:r>
              <a:rPr lang="en-US" dirty="0" err="1"/>
              <a:t>consensusalgoritme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onveilige</a:t>
            </a:r>
            <a:r>
              <a:rPr lang="en-US" dirty="0"/>
              <a:t>, </a:t>
            </a:r>
            <a:r>
              <a:rPr lang="en-US" dirty="0" err="1"/>
              <a:t>asynchrone</a:t>
            </a:r>
            <a:r>
              <a:rPr lang="en-US" dirty="0"/>
              <a:t> </a:t>
            </a:r>
            <a:r>
              <a:rPr lang="en-US" dirty="0" err="1"/>
              <a:t>omgeving</a:t>
            </a:r>
            <a:r>
              <a:rPr lang="en-US" dirty="0"/>
              <a:t> (</a:t>
            </a:r>
            <a:r>
              <a:rPr lang="en-US" dirty="0" err="1"/>
              <a:t>zoals</a:t>
            </a:r>
            <a:r>
              <a:rPr lang="en-US" dirty="0"/>
              <a:t> blockchain).</a:t>
            </a:r>
          </a:p>
          <a:p>
            <a:r>
              <a:rPr lang="en-US" dirty="0" err="1"/>
              <a:t>Probleem</a:t>
            </a:r>
            <a:r>
              <a:rPr lang="en-US" dirty="0"/>
              <a:t>: </a:t>
            </a:r>
            <a:r>
              <a:rPr lang="en-US" dirty="0" err="1"/>
              <a:t>verwacht</a:t>
            </a:r>
            <a:r>
              <a:rPr lang="en-US" dirty="0"/>
              <a:t> </a:t>
            </a:r>
            <a:r>
              <a:rPr lang="en-US" dirty="0" err="1"/>
              <a:t>statische</a:t>
            </a:r>
            <a:r>
              <a:rPr lang="en-US" dirty="0"/>
              <a:t> </a:t>
            </a:r>
            <a:r>
              <a:rPr lang="en-US" dirty="0" err="1"/>
              <a:t>verzameling</a:t>
            </a:r>
            <a:r>
              <a:rPr lang="en-US" dirty="0"/>
              <a:t> </a:t>
            </a:r>
            <a:r>
              <a:rPr lang="en-US" dirty="0" err="1"/>
              <a:t>deelnemers</a:t>
            </a:r>
            <a:r>
              <a:rPr lang="en-US" dirty="0"/>
              <a:t> (of de </a:t>
            </a:r>
            <a:r>
              <a:rPr lang="en-US" dirty="0" err="1"/>
              <a:t>gemaakte</a:t>
            </a:r>
            <a:r>
              <a:rPr lang="en-US" dirty="0"/>
              <a:t> </a:t>
            </a:r>
            <a:r>
              <a:rPr lang="en-US" dirty="0" err="1"/>
              <a:t>implementatie</a:t>
            </a:r>
            <a:r>
              <a:rPr lang="en-US" dirty="0"/>
              <a:t> is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compleet</a:t>
            </a:r>
            <a:r>
              <a:rPr lang="en-US" dirty="0"/>
              <a:t>)</a:t>
            </a:r>
          </a:p>
          <a:p>
            <a:r>
              <a:rPr lang="en-US" dirty="0" err="1"/>
              <a:t>Bevat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Byzantine Fault Tolerance</a:t>
            </a:r>
          </a:p>
          <a:p>
            <a:r>
              <a:rPr lang="en-US" dirty="0"/>
              <a:t>Immutability </a:t>
            </a:r>
            <a:r>
              <a:rPr lang="en-US" dirty="0" err="1"/>
              <a:t>valt</a:t>
            </a:r>
            <a:r>
              <a:rPr lang="en-US" dirty="0"/>
              <a:t> </a:t>
            </a:r>
            <a:r>
              <a:rPr lang="en-US" dirty="0" err="1"/>
              <a:t>buiten</a:t>
            </a:r>
            <a:r>
              <a:rPr lang="en-US" dirty="0"/>
              <a:t> de scope van </a:t>
            </a:r>
            <a:r>
              <a:rPr lang="en-US" dirty="0" err="1"/>
              <a:t>Paxos</a:t>
            </a:r>
            <a:endParaRPr lang="en-US" dirty="0"/>
          </a:p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E63F2-556C-46A1-83AC-2E3E98ADB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49E05-5455-42CA-ABB4-0E6FC15B9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1278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DD88F-B536-479C-9766-32A6887A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Discussie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6401D-DE2C-4755-AB81-2FDF2D71A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Oplossing</a:t>
            </a:r>
            <a:r>
              <a:rPr lang="en-US" dirty="0"/>
              <a:t> </a:t>
            </a:r>
            <a:r>
              <a:rPr lang="en-US" dirty="0" err="1"/>
              <a:t>vinden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probleem</a:t>
            </a:r>
            <a:r>
              <a:rPr lang="en-US" dirty="0"/>
              <a:t> multi-decree protocol.</a:t>
            </a:r>
          </a:p>
          <a:p>
            <a:r>
              <a:rPr lang="nl-NL" dirty="0"/>
              <a:t>Methode vinden voor </a:t>
            </a:r>
            <a:r>
              <a:rPr lang="nl-NL" dirty="0" err="1"/>
              <a:t>Byzantine</a:t>
            </a:r>
            <a:r>
              <a:rPr lang="nl-NL" dirty="0"/>
              <a:t> </a:t>
            </a:r>
            <a:r>
              <a:rPr lang="nl-NL" dirty="0" err="1"/>
              <a:t>Fault</a:t>
            </a:r>
            <a:r>
              <a:rPr lang="nl-NL" dirty="0"/>
              <a:t> </a:t>
            </a:r>
            <a:r>
              <a:rPr lang="nl-NL" dirty="0" err="1"/>
              <a:t>Tolerance</a:t>
            </a:r>
            <a:r>
              <a:rPr lang="nl-NL" dirty="0"/>
              <a:t>.</a:t>
            </a:r>
          </a:p>
          <a:p>
            <a:r>
              <a:rPr lang="en-US" dirty="0"/>
              <a:t>V</a:t>
            </a:r>
            <a:r>
              <a:rPr lang="nl-NL" dirty="0" err="1"/>
              <a:t>oorkomen</a:t>
            </a:r>
            <a:r>
              <a:rPr lang="nl-NL" dirty="0"/>
              <a:t> van aanpassen data met de hand</a:t>
            </a:r>
            <a:endParaRPr lang="en-US" dirty="0"/>
          </a:p>
          <a:p>
            <a:r>
              <a:rPr lang="nl-NL" dirty="0"/>
              <a:t>Koppelen aan een state-machine.</a:t>
            </a:r>
          </a:p>
          <a:p>
            <a:r>
              <a:rPr lang="en-US" dirty="0"/>
              <a:t>P</a:t>
            </a:r>
            <a:r>
              <a:rPr lang="nl-NL" dirty="0"/>
              <a:t>art-Time </a:t>
            </a:r>
            <a:r>
              <a:rPr lang="nl-NL" dirty="0" err="1"/>
              <a:t>Parliament</a:t>
            </a:r>
            <a:r>
              <a:rPr lang="nl-NL" dirty="0"/>
              <a:t> uitbreidingen</a:t>
            </a:r>
          </a:p>
          <a:p>
            <a:r>
              <a:rPr lang="nl-NL" dirty="0"/>
              <a:t>Uitbreiden met Disk </a:t>
            </a:r>
            <a:r>
              <a:rPr lang="nl-NL" dirty="0" err="1"/>
              <a:t>Paxos</a:t>
            </a:r>
            <a:r>
              <a:rPr lang="nl-NL" dirty="0"/>
              <a:t>, </a:t>
            </a:r>
            <a:r>
              <a:rPr lang="nl-NL" dirty="0" err="1"/>
              <a:t>Fast</a:t>
            </a:r>
            <a:r>
              <a:rPr lang="nl-NL" dirty="0"/>
              <a:t> </a:t>
            </a:r>
            <a:r>
              <a:rPr lang="nl-NL" dirty="0" err="1"/>
              <a:t>Paxos</a:t>
            </a:r>
            <a:r>
              <a:rPr lang="nl-NL" dirty="0"/>
              <a:t>, e.d.</a:t>
            </a:r>
          </a:p>
          <a:p>
            <a:r>
              <a:rPr lang="en-US" dirty="0" err="1"/>
              <a:t>Andere</a:t>
            </a:r>
            <a:r>
              <a:rPr lang="en-US" dirty="0"/>
              <a:t> database dan SQLite</a:t>
            </a:r>
            <a:r>
              <a:rPr lang="nl-NL" dirty="0"/>
              <a:t> proberen (zoals </a:t>
            </a:r>
            <a:r>
              <a:rPr lang="nl-NL" dirty="0" err="1"/>
              <a:t>MySql</a:t>
            </a:r>
            <a:r>
              <a:rPr lang="nl-NL" dirty="0"/>
              <a:t>, Postgres, Oracle, e.d.).</a:t>
            </a:r>
          </a:p>
          <a:p>
            <a:r>
              <a:rPr lang="en-US" dirty="0"/>
              <a:t>V</a:t>
            </a:r>
            <a:r>
              <a:rPr lang="nl-NL" dirty="0" err="1"/>
              <a:t>ergelijken</a:t>
            </a:r>
            <a:r>
              <a:rPr lang="nl-NL" dirty="0"/>
              <a:t> met </a:t>
            </a:r>
            <a:r>
              <a:rPr lang="nl-NL" dirty="0" err="1"/>
              <a:t>Paxos</a:t>
            </a:r>
            <a:r>
              <a:rPr lang="nl-NL" dirty="0"/>
              <a:t> in </a:t>
            </a:r>
            <a:r>
              <a:rPr lang="nl-NL" dirty="0" err="1"/>
              <a:t>CoCo</a:t>
            </a:r>
            <a:r>
              <a:rPr lang="nl-NL" dirty="0"/>
              <a:t> </a:t>
            </a:r>
            <a:r>
              <a:rPr lang="nl-NL" dirty="0" err="1"/>
              <a:t>framework</a:t>
            </a:r>
            <a:r>
              <a:rPr lang="nl-NL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6B45F-C47C-4E0F-8C24-4C9AED0E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57121-1CFC-4A81-A583-35761759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8065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Vragen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613416" y="4233600"/>
            <a:ext cx="2685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Florian van Herk</a:t>
            </a:r>
          </a:p>
          <a:p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florian.van.herk@centric.eu</a:t>
            </a:r>
          </a:p>
        </p:txBody>
      </p:sp>
    </p:spTree>
    <p:extLst>
      <p:ext uri="{BB962C8B-B14F-4D97-AF65-F5344CB8AC3E}">
        <p14:creationId xmlns:p14="http://schemas.microsoft.com/office/powerpoint/2010/main" val="890074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87F6-6DD0-471A-8C23-AB4B86BC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6"/>
            <a:ext cx="8163164" cy="467958"/>
          </a:xfrm>
        </p:spPr>
        <p:txBody>
          <a:bodyPr/>
          <a:lstStyle/>
          <a:p>
            <a:r>
              <a:rPr lang="en-US" sz="1800" dirty="0"/>
              <a:t>Multi-decree </a:t>
            </a:r>
            <a:r>
              <a:rPr lang="en-US" sz="1800" dirty="0" err="1"/>
              <a:t>paxos</a:t>
            </a:r>
            <a:r>
              <a:rPr lang="en-US" sz="1800" dirty="0"/>
              <a:t> </a:t>
            </a:r>
            <a:r>
              <a:rPr lang="en-US" sz="1800" dirty="0" err="1"/>
              <a:t>proces</a:t>
            </a:r>
            <a:endParaRPr lang="nl-NL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B5CC-0255-48DA-8542-3A880ED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9CB3-2C2E-4469-A6BD-B5F1138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509BC5D-0265-44C8-9C1D-038A4BA59D0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605956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4F2FD3D-3112-49E1-AD7E-1212E149E2A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416137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D74BF86-F350-40EC-A444-24E044F99326}"/>
              </a:ext>
            </a:extLst>
          </p:cNvPr>
          <p:cNvSpPr txBox="1"/>
          <p:nvPr/>
        </p:nvSpPr>
        <p:spPr>
          <a:xfrm>
            <a:off x="4422666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3802D-8297-4751-81A6-17CB2B394828}"/>
              </a:ext>
            </a:extLst>
          </p:cNvPr>
          <p:cNvSpPr txBox="1"/>
          <p:nvPr/>
        </p:nvSpPr>
        <p:spPr>
          <a:xfrm>
            <a:off x="7232847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3933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87F6-6DD0-471A-8C23-AB4B86BC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6"/>
            <a:ext cx="8163164" cy="467958"/>
          </a:xfrm>
        </p:spPr>
        <p:txBody>
          <a:bodyPr/>
          <a:lstStyle/>
          <a:p>
            <a:r>
              <a:rPr lang="en-US" sz="1800" dirty="0"/>
              <a:t>Multi-decree </a:t>
            </a:r>
            <a:r>
              <a:rPr lang="en-US" sz="1800" dirty="0" err="1"/>
              <a:t>paxos</a:t>
            </a:r>
            <a:r>
              <a:rPr lang="en-US" sz="1800" dirty="0"/>
              <a:t> – </a:t>
            </a:r>
            <a:r>
              <a:rPr lang="en-US" sz="1800" dirty="0" err="1"/>
              <a:t>nieuwe</a:t>
            </a:r>
            <a:r>
              <a:rPr lang="en-US" sz="1800" dirty="0"/>
              <a:t> president</a:t>
            </a:r>
            <a:endParaRPr lang="nl-NL" sz="1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2F8F7D-52C6-413C-A203-A48383B93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9433350"/>
              </p:ext>
            </p:extLst>
          </p:nvPr>
        </p:nvGraphicFramePr>
        <p:xfrm>
          <a:off x="617538" y="140970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B5CC-0255-48DA-8542-3A880ED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9CB3-2C2E-4469-A6BD-B5F1138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509BC5D-0265-44C8-9C1D-038A4BA59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1988808"/>
              </p:ext>
            </p:extLst>
          </p:nvPr>
        </p:nvGraphicFramePr>
        <p:xfrm>
          <a:off x="3605956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4F2FD3D-3112-49E1-AD7E-1212E149E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9812001"/>
              </p:ext>
            </p:extLst>
          </p:nvPr>
        </p:nvGraphicFramePr>
        <p:xfrm>
          <a:off x="6416137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DE6E22-2565-4BC7-A1A3-5CA1D8DA0DAB}"/>
              </a:ext>
            </a:extLst>
          </p:cNvPr>
          <p:cNvSpPr txBox="1"/>
          <p:nvPr/>
        </p:nvSpPr>
        <p:spPr>
          <a:xfrm>
            <a:off x="1434248" y="1039998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F86-F350-40EC-A444-24E044F99326}"/>
              </a:ext>
            </a:extLst>
          </p:cNvPr>
          <p:cNvSpPr txBox="1"/>
          <p:nvPr/>
        </p:nvSpPr>
        <p:spPr>
          <a:xfrm>
            <a:off x="4422666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3802D-8297-4751-81A6-17CB2B394828}"/>
              </a:ext>
            </a:extLst>
          </p:cNvPr>
          <p:cNvSpPr txBox="1"/>
          <p:nvPr/>
        </p:nvSpPr>
        <p:spPr>
          <a:xfrm>
            <a:off x="7232847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1975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87F6-6DD0-471A-8C23-AB4B86BC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6"/>
            <a:ext cx="8163164" cy="467958"/>
          </a:xfrm>
        </p:spPr>
        <p:txBody>
          <a:bodyPr/>
          <a:lstStyle/>
          <a:p>
            <a:r>
              <a:rPr lang="en-US" sz="1800" dirty="0"/>
              <a:t>Multi-decree </a:t>
            </a:r>
            <a:r>
              <a:rPr lang="en-US" sz="1800" dirty="0" err="1"/>
              <a:t>paxos</a:t>
            </a:r>
            <a:r>
              <a:rPr lang="en-US" sz="1800" dirty="0"/>
              <a:t> – decrees </a:t>
            </a:r>
            <a:r>
              <a:rPr lang="en-US" sz="1800" dirty="0" err="1"/>
              <a:t>leren</a:t>
            </a:r>
            <a:endParaRPr lang="nl-NL" sz="1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2F8F7D-52C6-413C-A203-A48383B93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7740839"/>
              </p:ext>
            </p:extLst>
          </p:nvPr>
        </p:nvGraphicFramePr>
        <p:xfrm>
          <a:off x="617538" y="140970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B5CC-0255-48DA-8542-3A880ED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9CB3-2C2E-4469-A6BD-B5F1138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509BC5D-0265-44C8-9C1D-038A4BA59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5653615"/>
              </p:ext>
            </p:extLst>
          </p:nvPr>
        </p:nvGraphicFramePr>
        <p:xfrm>
          <a:off x="3605956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4F2FD3D-3112-49E1-AD7E-1212E149E2A5}"/>
              </a:ext>
            </a:extLst>
          </p:cNvPr>
          <p:cNvGraphicFramePr>
            <a:graphicFrameLocks/>
          </p:cNvGraphicFramePr>
          <p:nvPr/>
        </p:nvGraphicFramePr>
        <p:xfrm>
          <a:off x="6416137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DE6E22-2565-4BC7-A1A3-5CA1D8DA0DAB}"/>
              </a:ext>
            </a:extLst>
          </p:cNvPr>
          <p:cNvSpPr txBox="1"/>
          <p:nvPr/>
        </p:nvSpPr>
        <p:spPr>
          <a:xfrm>
            <a:off x="1434248" y="1039998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F86-F350-40EC-A444-24E044F99326}"/>
              </a:ext>
            </a:extLst>
          </p:cNvPr>
          <p:cNvSpPr txBox="1"/>
          <p:nvPr/>
        </p:nvSpPr>
        <p:spPr>
          <a:xfrm>
            <a:off x="4422666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3802D-8297-4751-81A6-17CB2B394828}"/>
              </a:ext>
            </a:extLst>
          </p:cNvPr>
          <p:cNvSpPr txBox="1"/>
          <p:nvPr/>
        </p:nvSpPr>
        <p:spPr>
          <a:xfrm>
            <a:off x="7232847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CAF884-E395-41B0-B2CF-793DC230F48E}"/>
              </a:ext>
            </a:extLst>
          </p:cNvPr>
          <p:cNvSpPr/>
          <p:nvPr/>
        </p:nvSpPr>
        <p:spPr>
          <a:xfrm>
            <a:off x="617538" y="1757779"/>
            <a:ext cx="1930354" cy="3906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6759CE-75AA-443E-BF78-AB85FCD94A50}"/>
              </a:ext>
            </a:extLst>
          </p:cNvPr>
          <p:cNvCxnSpPr>
            <a:stCxn id="3" idx="6"/>
          </p:cNvCxnSpPr>
          <p:nvPr/>
        </p:nvCxnSpPr>
        <p:spPr>
          <a:xfrm flipV="1">
            <a:off x="2547892" y="1953087"/>
            <a:ext cx="105806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5F77DE-7270-4C4A-ABEF-C395DB1C941D}"/>
              </a:ext>
            </a:extLst>
          </p:cNvPr>
          <p:cNvCxnSpPr>
            <a:cxnSpLocks/>
          </p:cNvCxnSpPr>
          <p:nvPr/>
        </p:nvCxnSpPr>
        <p:spPr>
          <a:xfrm flipV="1">
            <a:off x="2547892" y="1953087"/>
            <a:ext cx="3868245" cy="8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3E80345-E303-4842-9F9F-F11D085F0F86}"/>
              </a:ext>
            </a:extLst>
          </p:cNvPr>
          <p:cNvSpPr txBox="1"/>
          <p:nvPr/>
        </p:nvSpPr>
        <p:spPr>
          <a:xfrm>
            <a:off x="2850892" y="1518939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&gt; 1 ?</a:t>
            </a:r>
          </a:p>
        </p:txBody>
      </p:sp>
    </p:spTree>
    <p:extLst>
      <p:ext uri="{BB962C8B-B14F-4D97-AF65-F5344CB8AC3E}">
        <p14:creationId xmlns:p14="http://schemas.microsoft.com/office/powerpoint/2010/main" val="766358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87F6-6DD0-471A-8C23-AB4B86BC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6"/>
            <a:ext cx="8163164" cy="467958"/>
          </a:xfrm>
        </p:spPr>
        <p:txBody>
          <a:bodyPr/>
          <a:lstStyle/>
          <a:p>
            <a:r>
              <a:rPr lang="en-US" sz="1800" dirty="0"/>
              <a:t>Multi-decree </a:t>
            </a:r>
            <a:r>
              <a:rPr lang="en-US" sz="1800" dirty="0" err="1"/>
              <a:t>paxos</a:t>
            </a:r>
            <a:r>
              <a:rPr lang="en-US" sz="1800" dirty="0"/>
              <a:t> – decrees </a:t>
            </a:r>
            <a:r>
              <a:rPr lang="en-US" sz="1800" dirty="0" err="1"/>
              <a:t>leren</a:t>
            </a:r>
            <a:endParaRPr lang="nl-NL" sz="1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2F8F7D-52C6-413C-A203-A48383B937E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7538" y="140970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B5CC-0255-48DA-8542-3A880ED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9CB3-2C2E-4469-A6BD-B5F1138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509BC5D-0265-44C8-9C1D-038A4BA59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87724"/>
              </p:ext>
            </p:extLst>
          </p:nvPr>
        </p:nvGraphicFramePr>
        <p:xfrm>
          <a:off x="3605956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4F2FD3D-3112-49E1-AD7E-1212E149E2A5}"/>
              </a:ext>
            </a:extLst>
          </p:cNvPr>
          <p:cNvGraphicFramePr>
            <a:graphicFrameLocks/>
          </p:cNvGraphicFramePr>
          <p:nvPr/>
        </p:nvGraphicFramePr>
        <p:xfrm>
          <a:off x="6416137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DE6E22-2565-4BC7-A1A3-5CA1D8DA0DAB}"/>
              </a:ext>
            </a:extLst>
          </p:cNvPr>
          <p:cNvSpPr txBox="1"/>
          <p:nvPr/>
        </p:nvSpPr>
        <p:spPr>
          <a:xfrm>
            <a:off x="1434248" y="1039998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F86-F350-40EC-A444-24E044F99326}"/>
              </a:ext>
            </a:extLst>
          </p:cNvPr>
          <p:cNvSpPr txBox="1"/>
          <p:nvPr/>
        </p:nvSpPr>
        <p:spPr>
          <a:xfrm>
            <a:off x="4422666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3802D-8297-4751-81A6-17CB2B394828}"/>
              </a:ext>
            </a:extLst>
          </p:cNvPr>
          <p:cNvSpPr txBox="1"/>
          <p:nvPr/>
        </p:nvSpPr>
        <p:spPr>
          <a:xfrm>
            <a:off x="7232847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A0FD45-6E25-440D-A297-90A2BBBE10BD}"/>
              </a:ext>
            </a:extLst>
          </p:cNvPr>
          <p:cNvSpPr/>
          <p:nvPr/>
        </p:nvSpPr>
        <p:spPr>
          <a:xfrm>
            <a:off x="3605956" y="2166151"/>
            <a:ext cx="353485" cy="22098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B595506-BCC6-4BD8-934C-B36DFA6A0332}"/>
              </a:ext>
            </a:extLst>
          </p:cNvPr>
          <p:cNvSpPr/>
          <p:nvPr/>
        </p:nvSpPr>
        <p:spPr>
          <a:xfrm>
            <a:off x="6416137" y="2166151"/>
            <a:ext cx="322014" cy="22098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2251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87F6-6DD0-471A-8C23-AB4B86BC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6"/>
            <a:ext cx="8163164" cy="467958"/>
          </a:xfrm>
        </p:spPr>
        <p:txBody>
          <a:bodyPr/>
          <a:lstStyle/>
          <a:p>
            <a:r>
              <a:rPr lang="en-US" sz="1800" dirty="0"/>
              <a:t>Multi-decree </a:t>
            </a:r>
            <a:r>
              <a:rPr lang="en-US" sz="1800" dirty="0" err="1"/>
              <a:t>paxos</a:t>
            </a:r>
            <a:r>
              <a:rPr lang="en-US" sz="1800" dirty="0"/>
              <a:t> – decrees </a:t>
            </a:r>
            <a:r>
              <a:rPr lang="en-US" sz="1800" dirty="0" err="1"/>
              <a:t>leren</a:t>
            </a:r>
            <a:endParaRPr lang="nl-NL" sz="1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2F8F7D-52C6-413C-A203-A48383B937E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7538" y="140970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B5CC-0255-48DA-8542-3A880ED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9CB3-2C2E-4469-A6BD-B5F1138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509BC5D-0265-44C8-9C1D-038A4BA59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9472874"/>
              </p:ext>
            </p:extLst>
          </p:nvPr>
        </p:nvGraphicFramePr>
        <p:xfrm>
          <a:off x="3605956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4F2FD3D-3112-49E1-AD7E-1212E149E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202113"/>
              </p:ext>
            </p:extLst>
          </p:nvPr>
        </p:nvGraphicFramePr>
        <p:xfrm>
          <a:off x="6416137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DE6E22-2565-4BC7-A1A3-5CA1D8DA0DAB}"/>
              </a:ext>
            </a:extLst>
          </p:cNvPr>
          <p:cNvSpPr txBox="1"/>
          <p:nvPr/>
        </p:nvSpPr>
        <p:spPr>
          <a:xfrm>
            <a:off x="1434248" y="1039998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F86-F350-40EC-A444-24E044F99326}"/>
              </a:ext>
            </a:extLst>
          </p:cNvPr>
          <p:cNvSpPr txBox="1"/>
          <p:nvPr/>
        </p:nvSpPr>
        <p:spPr>
          <a:xfrm>
            <a:off x="4422666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3802D-8297-4751-81A6-17CB2B394828}"/>
              </a:ext>
            </a:extLst>
          </p:cNvPr>
          <p:cNvSpPr txBox="1"/>
          <p:nvPr/>
        </p:nvSpPr>
        <p:spPr>
          <a:xfrm>
            <a:off x="7232847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A0FD45-6E25-440D-A297-90A2BBBE10BD}"/>
              </a:ext>
            </a:extLst>
          </p:cNvPr>
          <p:cNvSpPr/>
          <p:nvPr/>
        </p:nvSpPr>
        <p:spPr>
          <a:xfrm>
            <a:off x="3605956" y="2166151"/>
            <a:ext cx="353485" cy="22098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B595506-BCC6-4BD8-934C-B36DFA6A0332}"/>
              </a:ext>
            </a:extLst>
          </p:cNvPr>
          <p:cNvSpPr/>
          <p:nvPr/>
        </p:nvSpPr>
        <p:spPr>
          <a:xfrm>
            <a:off x="6416137" y="2166151"/>
            <a:ext cx="322014" cy="22098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05EFF9-7414-4E00-A98F-DC927EBF0A93}"/>
              </a:ext>
            </a:extLst>
          </p:cNvPr>
          <p:cNvCxnSpPr/>
          <p:nvPr/>
        </p:nvCxnSpPr>
        <p:spPr>
          <a:xfrm flipH="1">
            <a:off x="2547892" y="3429000"/>
            <a:ext cx="105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43DA55-0299-42E0-A5DC-9205D77E7948}"/>
              </a:ext>
            </a:extLst>
          </p:cNvPr>
          <p:cNvCxnSpPr>
            <a:cxnSpLocks/>
          </p:cNvCxnSpPr>
          <p:nvPr/>
        </p:nvCxnSpPr>
        <p:spPr>
          <a:xfrm flipH="1">
            <a:off x="2547892" y="3559946"/>
            <a:ext cx="38682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42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87F6-6DD0-471A-8C23-AB4B86BC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6"/>
            <a:ext cx="8163164" cy="467958"/>
          </a:xfrm>
        </p:spPr>
        <p:txBody>
          <a:bodyPr/>
          <a:lstStyle/>
          <a:p>
            <a:r>
              <a:rPr lang="en-US" sz="1800" dirty="0"/>
              <a:t>Multi-decree </a:t>
            </a:r>
            <a:r>
              <a:rPr lang="en-US" sz="1800" dirty="0" err="1"/>
              <a:t>paxos</a:t>
            </a:r>
            <a:r>
              <a:rPr lang="en-US" sz="1800" dirty="0"/>
              <a:t> – </a:t>
            </a:r>
            <a:r>
              <a:rPr lang="en-US" sz="1800" dirty="0" err="1"/>
              <a:t>stemmingsronden</a:t>
            </a:r>
            <a:r>
              <a:rPr lang="en-US" sz="1800" dirty="0"/>
              <a:t> </a:t>
            </a:r>
            <a:r>
              <a:rPr lang="en-US" sz="1800" dirty="0" err="1"/>
              <a:t>geleerde</a:t>
            </a:r>
            <a:r>
              <a:rPr lang="en-US" sz="1800" dirty="0"/>
              <a:t> decrees</a:t>
            </a:r>
            <a:endParaRPr lang="nl-NL" sz="1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2F8F7D-52C6-413C-A203-A48383B93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311576"/>
              </p:ext>
            </p:extLst>
          </p:nvPr>
        </p:nvGraphicFramePr>
        <p:xfrm>
          <a:off x="617538" y="140970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B5CC-0255-48DA-8542-3A880ED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9CB3-2C2E-4469-A6BD-B5F1138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509BC5D-0265-44C8-9C1D-038A4BA59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169752"/>
              </p:ext>
            </p:extLst>
          </p:nvPr>
        </p:nvGraphicFramePr>
        <p:xfrm>
          <a:off x="3605956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4F2FD3D-3112-49E1-AD7E-1212E149E2A5}"/>
              </a:ext>
            </a:extLst>
          </p:cNvPr>
          <p:cNvGraphicFramePr>
            <a:graphicFrameLocks/>
          </p:cNvGraphicFramePr>
          <p:nvPr/>
        </p:nvGraphicFramePr>
        <p:xfrm>
          <a:off x="6416137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DE6E22-2565-4BC7-A1A3-5CA1D8DA0DAB}"/>
              </a:ext>
            </a:extLst>
          </p:cNvPr>
          <p:cNvSpPr txBox="1"/>
          <p:nvPr/>
        </p:nvSpPr>
        <p:spPr>
          <a:xfrm>
            <a:off x="1434248" y="1039998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F86-F350-40EC-A444-24E044F99326}"/>
              </a:ext>
            </a:extLst>
          </p:cNvPr>
          <p:cNvSpPr txBox="1"/>
          <p:nvPr/>
        </p:nvSpPr>
        <p:spPr>
          <a:xfrm>
            <a:off x="4422666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3802D-8297-4751-81A6-17CB2B394828}"/>
              </a:ext>
            </a:extLst>
          </p:cNvPr>
          <p:cNvSpPr txBox="1"/>
          <p:nvPr/>
        </p:nvSpPr>
        <p:spPr>
          <a:xfrm>
            <a:off x="7232847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A2B3DF-1F99-4BF5-9490-53A44A3E4B63}"/>
              </a:ext>
            </a:extLst>
          </p:cNvPr>
          <p:cNvCxnSpPr/>
          <p:nvPr/>
        </p:nvCxnSpPr>
        <p:spPr>
          <a:xfrm>
            <a:off x="2547892" y="3568823"/>
            <a:ext cx="105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483677-7DF1-424F-813D-14A86EE234F4}"/>
              </a:ext>
            </a:extLst>
          </p:cNvPr>
          <p:cNvCxnSpPr/>
          <p:nvPr/>
        </p:nvCxnSpPr>
        <p:spPr>
          <a:xfrm>
            <a:off x="2547892" y="3429000"/>
            <a:ext cx="3868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994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87F6-6DD0-471A-8C23-AB4B86BC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73076"/>
            <a:ext cx="8163164" cy="467958"/>
          </a:xfrm>
        </p:spPr>
        <p:txBody>
          <a:bodyPr/>
          <a:lstStyle/>
          <a:p>
            <a:r>
              <a:rPr lang="en-US" sz="1800" dirty="0"/>
              <a:t>Multi-decree </a:t>
            </a:r>
            <a:r>
              <a:rPr lang="en-US" sz="1800" dirty="0" err="1"/>
              <a:t>paxos</a:t>
            </a:r>
            <a:r>
              <a:rPr lang="en-US" sz="1800" dirty="0"/>
              <a:t> – </a:t>
            </a:r>
            <a:r>
              <a:rPr lang="en-US" sz="1800" dirty="0" err="1"/>
              <a:t>Leren</a:t>
            </a:r>
            <a:r>
              <a:rPr lang="en-US" sz="1800" dirty="0"/>
              <a:t> van decrees </a:t>
            </a:r>
            <a:r>
              <a:rPr lang="en-US" sz="1800" dirty="0" err="1"/>
              <a:t>voor</a:t>
            </a:r>
            <a:r>
              <a:rPr lang="en-US" sz="1800" dirty="0"/>
              <a:t> non-president</a:t>
            </a:r>
            <a:endParaRPr lang="nl-NL" sz="1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2F8F7D-52C6-413C-A203-A48383B93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3377852"/>
              </p:ext>
            </p:extLst>
          </p:nvPr>
        </p:nvGraphicFramePr>
        <p:xfrm>
          <a:off x="617538" y="140970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B5CC-0255-48DA-8542-3A880ED2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B680-E159-ED46-B89B-60C427FC4DF1}" type="datetime4">
              <a:rPr lang="en-US" smtClean="0"/>
              <a:t>June 21, 2018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9CB3-2C2E-4469-A6BD-B5F11382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TITLE PRESENTATION</a:t>
            </a:r>
            <a:endParaRPr lang="nl-NL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E509BC5D-0265-44C8-9C1D-038A4BA59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2086870"/>
              </p:ext>
            </p:extLst>
          </p:nvPr>
        </p:nvGraphicFramePr>
        <p:xfrm>
          <a:off x="3605956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14F2FD3D-3112-49E1-AD7E-1212E149E2A5}"/>
              </a:ext>
            </a:extLst>
          </p:cNvPr>
          <p:cNvGraphicFramePr>
            <a:graphicFrameLocks/>
          </p:cNvGraphicFramePr>
          <p:nvPr/>
        </p:nvGraphicFramePr>
        <p:xfrm>
          <a:off x="6416137" y="1409330"/>
          <a:ext cx="193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77">
                  <a:extLst>
                    <a:ext uri="{9D8B030D-6E8A-4147-A177-3AD203B41FA5}">
                      <a16:colId xmlns:a16="http://schemas.microsoft.com/office/drawing/2014/main" val="573544551"/>
                    </a:ext>
                  </a:extLst>
                </a:gridCol>
                <a:gridCol w="965177">
                  <a:extLst>
                    <a:ext uri="{9D8B030D-6E8A-4147-A177-3AD203B41FA5}">
                      <a16:colId xmlns:a16="http://schemas.microsoft.com/office/drawing/2014/main" val="2831050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Decree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7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Hallo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15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hoe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0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1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09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411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jou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39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461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CDE6E22-2565-4BC7-A1A3-5CA1D8DA0DAB}"/>
              </a:ext>
            </a:extLst>
          </p:cNvPr>
          <p:cNvSpPr txBox="1"/>
          <p:nvPr/>
        </p:nvSpPr>
        <p:spPr>
          <a:xfrm>
            <a:off x="1434248" y="1039998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nl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F86-F350-40EC-A444-24E044F99326}"/>
              </a:ext>
            </a:extLst>
          </p:cNvPr>
          <p:cNvSpPr txBox="1"/>
          <p:nvPr/>
        </p:nvSpPr>
        <p:spPr>
          <a:xfrm>
            <a:off x="4422666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3802D-8297-4751-81A6-17CB2B394828}"/>
              </a:ext>
            </a:extLst>
          </p:cNvPr>
          <p:cNvSpPr txBox="1"/>
          <p:nvPr/>
        </p:nvSpPr>
        <p:spPr>
          <a:xfrm>
            <a:off x="7232847" y="1034450"/>
            <a:ext cx="296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5CEC7D-0775-4601-886E-A00FBAA26F2B}"/>
              </a:ext>
            </a:extLst>
          </p:cNvPr>
          <p:cNvCxnSpPr/>
          <p:nvPr/>
        </p:nvCxnSpPr>
        <p:spPr>
          <a:xfrm flipH="1">
            <a:off x="2547892" y="1979720"/>
            <a:ext cx="1058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D0DEAA5-C250-409E-AA4C-737F160D429D}"/>
              </a:ext>
            </a:extLst>
          </p:cNvPr>
          <p:cNvSpPr txBox="1"/>
          <p:nvPr/>
        </p:nvSpPr>
        <p:spPr>
          <a:xfrm>
            <a:off x="2885243" y="1695635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≤ 1 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9CB0BD-1F92-4B4A-84A6-DA56BE3F339D}"/>
              </a:ext>
            </a:extLst>
          </p:cNvPr>
          <p:cNvCxnSpPr>
            <a:cxnSpLocks/>
          </p:cNvCxnSpPr>
          <p:nvPr/>
        </p:nvCxnSpPr>
        <p:spPr>
          <a:xfrm flipH="1" flipV="1">
            <a:off x="2547892" y="2064967"/>
            <a:ext cx="3851636" cy="14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1D97B29-2CDD-40CC-971A-6326BFE5CACE}"/>
              </a:ext>
            </a:extLst>
          </p:cNvPr>
          <p:cNvSpPr txBox="1"/>
          <p:nvPr/>
        </p:nvSpPr>
        <p:spPr>
          <a:xfrm>
            <a:off x="5678815" y="1795054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≤ 1 ?</a:t>
            </a:r>
          </a:p>
        </p:txBody>
      </p:sp>
    </p:spTree>
    <p:extLst>
      <p:ext uri="{BB962C8B-B14F-4D97-AF65-F5344CB8AC3E}">
        <p14:creationId xmlns:p14="http://schemas.microsoft.com/office/powerpoint/2010/main" val="34812427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Centric colours">
      <a:dk1>
        <a:srgbClr val="000000"/>
      </a:dk1>
      <a:lt1>
        <a:srgbClr val="FFFFFF"/>
      </a:lt1>
      <a:dk2>
        <a:srgbClr val="009036"/>
      </a:dk2>
      <a:lt2>
        <a:srgbClr val="FFFFFF"/>
      </a:lt2>
      <a:accent1>
        <a:srgbClr val="005EA8"/>
      </a:accent1>
      <a:accent2>
        <a:srgbClr val="EE9D00"/>
      </a:accent2>
      <a:accent3>
        <a:srgbClr val="5EC5ED"/>
      </a:accent3>
      <a:accent4>
        <a:srgbClr val="E30045"/>
      </a:accent4>
      <a:accent5>
        <a:srgbClr val="FFED00"/>
      </a:accent5>
      <a:accent6>
        <a:srgbClr val="80197F"/>
      </a:accent6>
      <a:hlink>
        <a:srgbClr val="000000"/>
      </a:hlink>
      <a:folHlink>
        <a:srgbClr val="0000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43F10021B1B74BA5DD583B6999787F" ma:contentTypeVersion="1" ma:contentTypeDescription="Een nieuw document maken." ma:contentTypeScope="" ma:versionID="9f7dad7ca3b37095ed9229a6a072267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17e5968c79d9fe2fc9f8835eee23f5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752D92-0ACC-48D2-A658-AB744FE70E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0A3E1F-B2EC-4B36-9F71-3169FFDE4AE0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75F035-B069-4F0E-ADC8-454931FDE3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1100</Words>
  <Application>Microsoft Office PowerPoint</Application>
  <PresentationFormat>On-screen Show (4:3)</PresentationFormat>
  <Paragraphs>694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Kantoorthema</vt:lpstr>
      <vt:lpstr>Paxos consensus algoritme</vt:lpstr>
      <vt:lpstr>PowerPoint Presentation</vt:lpstr>
      <vt:lpstr>Multi-decree paxos proces</vt:lpstr>
      <vt:lpstr>Multi-decree paxos – nieuwe president</vt:lpstr>
      <vt:lpstr>Multi-decree paxos – decrees leren</vt:lpstr>
      <vt:lpstr>Multi-decree paxos – decrees leren</vt:lpstr>
      <vt:lpstr>Multi-decree paxos – decrees leren</vt:lpstr>
      <vt:lpstr>Multi-decree paxos – stemmingsronden geleerde decrees</vt:lpstr>
      <vt:lpstr>Multi-decree paxos – Leren van decrees voor non-president</vt:lpstr>
      <vt:lpstr>Multi-decree paxos – ontbrekende decrees doorgeven</vt:lpstr>
      <vt:lpstr>Multi-decree paxos - geleerd</vt:lpstr>
      <vt:lpstr>Multi-decree paxos – gaten vullen</vt:lpstr>
      <vt:lpstr>Multi-decree paxos – gaten vullen</vt:lpstr>
      <vt:lpstr>Multi-decree paxos - gesynchroniseerd</vt:lpstr>
      <vt:lpstr>Multi-decree paxos – nieuwe decrees</vt:lpstr>
      <vt:lpstr>Multi-decree paxos – nieuwe decrees</vt:lpstr>
      <vt:lpstr>PowerPoint Presentation</vt:lpstr>
      <vt:lpstr>Pijnpunt multi-decree</vt:lpstr>
      <vt:lpstr>Immutability (onveranderlijkheid) van data</vt:lpstr>
      <vt:lpstr>PowerPoint Presentation</vt:lpstr>
      <vt:lpstr>immutability</vt:lpstr>
      <vt:lpstr>Byzantine fault tolerance</vt:lpstr>
      <vt:lpstr>Conclusie</vt:lpstr>
      <vt:lpstr>Discussie</vt:lpstr>
      <vt:lpstr>Vragen?</vt:lpstr>
    </vt:vector>
  </TitlesOfParts>
  <Manager>Erik Joosten</Manager>
  <Company>Ambitions | Ambitions.nl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Centric corporate template</dc:title>
  <dc:subject>Centric corporate template</dc:subject>
  <dc:creator>Florian van Herk</dc:creator>
  <cp:lastModifiedBy>Herk, Florian van</cp:lastModifiedBy>
  <cp:revision>287</cp:revision>
  <dcterms:created xsi:type="dcterms:W3CDTF">2013-07-23T12:22:34Z</dcterms:created>
  <dcterms:modified xsi:type="dcterms:W3CDTF">2018-06-21T16:04:13Z</dcterms:modified>
  <cp:category>powerpoint 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0x0101009843F10021B1B74BA5DD583B6999787F</vt:lpwstr>
  </property>
</Properties>
</file>