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7"/>
  </p:notesMasterIdLst>
  <p:handoutMasterIdLst>
    <p:handoutMasterId r:id="rId18"/>
  </p:handoutMasterIdLst>
  <p:sldIdLst>
    <p:sldId id="531" r:id="rId2"/>
    <p:sldId id="528" r:id="rId3"/>
    <p:sldId id="540" r:id="rId4"/>
    <p:sldId id="535" r:id="rId5"/>
    <p:sldId id="524" r:id="rId6"/>
    <p:sldId id="526" r:id="rId7"/>
    <p:sldId id="530" r:id="rId8"/>
    <p:sldId id="527" r:id="rId9"/>
    <p:sldId id="534" r:id="rId10"/>
    <p:sldId id="538" r:id="rId11"/>
    <p:sldId id="532" r:id="rId12"/>
    <p:sldId id="539" r:id="rId13"/>
    <p:sldId id="537" r:id="rId14"/>
    <p:sldId id="536" r:id="rId15"/>
    <p:sldId id="521" r:id="rId16"/>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96">
          <p15:clr>
            <a:srgbClr val="A4A3A4"/>
          </p15:clr>
        </p15:guide>
        <p15:guide id="2" pos="2901">
          <p15:clr>
            <a:srgbClr val="A4A3A4"/>
          </p15:clr>
        </p15:guide>
        <p15:guide id="3" pos="57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0D7"/>
    <a:srgbClr val="00A6D6"/>
    <a:srgbClr val="0090D6"/>
    <a:srgbClr val="FF9933"/>
    <a:srgbClr val="ADC610"/>
    <a:srgbClr val="B7401F"/>
    <a:srgbClr val="0F1150"/>
    <a:srgbClr val="007A85"/>
    <a:srgbClr val="B2B2B2"/>
    <a:srgbClr val="7BA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20" autoAdjust="0"/>
    <p:restoredTop sz="79086" autoAdjust="0"/>
  </p:normalViewPr>
  <p:slideViewPr>
    <p:cSldViewPr snapToGrid="0">
      <p:cViewPr varScale="1">
        <p:scale>
          <a:sx n="91" d="100"/>
          <a:sy n="91" d="100"/>
        </p:scale>
        <p:origin x="1782" y="96"/>
      </p:cViewPr>
      <p:guideLst>
        <p:guide orient="horz" pos="1296"/>
        <p:guide pos="2901"/>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96"/>
    </p:cViewPr>
  </p:sorterViewPr>
  <p:notesViewPr>
    <p:cSldViewPr snapToGrid="0">
      <p:cViewPr varScale="1">
        <p:scale>
          <a:sx n="79" d="100"/>
          <a:sy n="79" d="100"/>
        </p:scale>
        <p:origin x="-3942" y="-90"/>
      </p:cViewPr>
      <p:guideLst>
        <p:guide orient="horz" pos="3127"/>
        <p:guide pos="2141"/>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A65FE-521A-4EC0-B7A8-450F775A6E2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nl-NL"/>
        </a:p>
      </dgm:t>
    </dgm:pt>
    <dgm:pt modelId="{6DC7A200-10A9-4621-AD92-AC1D27B52B9B}">
      <dgm:prSet phldrT="[Tekst]" custT="1"/>
      <dgm:spPr/>
      <dgm:t>
        <a:bodyPr/>
        <a:lstStyle/>
        <a:p>
          <a:r>
            <a:rPr lang="nl-NL" sz="1400" dirty="0"/>
            <a:t>Technisch haalbaar?</a:t>
          </a:r>
        </a:p>
      </dgm:t>
    </dgm:pt>
    <dgm:pt modelId="{DB921E23-AF9F-4198-AEAC-25EBCA71C988}" type="parTrans" cxnId="{528FE7B2-1DA3-49A6-8D58-C3721908D762}">
      <dgm:prSet/>
      <dgm:spPr/>
      <dgm:t>
        <a:bodyPr/>
        <a:lstStyle/>
        <a:p>
          <a:endParaRPr lang="nl-NL"/>
        </a:p>
      </dgm:t>
    </dgm:pt>
    <dgm:pt modelId="{E3E225B7-1C4B-495A-867F-EB23B42B26B0}" type="sibTrans" cxnId="{528FE7B2-1DA3-49A6-8D58-C3721908D762}">
      <dgm:prSet custT="1"/>
      <dgm:spPr>
        <a:solidFill>
          <a:srgbClr val="FF9933"/>
        </a:solidFill>
      </dgm:spPr>
      <dgm:t>
        <a:bodyPr/>
        <a:lstStyle/>
        <a:p>
          <a:r>
            <a:rPr lang="nl-NL" sz="1400" dirty="0"/>
            <a:t>Waarde van Blockchain?</a:t>
          </a:r>
        </a:p>
      </dgm:t>
    </dgm:pt>
    <dgm:pt modelId="{B0500E0D-F424-4352-983B-EC7B56E95233}">
      <dgm:prSet phldrT="[Tekst]" custT="1"/>
      <dgm:spPr/>
      <dgm:t>
        <a:bodyPr/>
        <a:lstStyle/>
        <a:p>
          <a:r>
            <a:rPr lang="nl-NL" sz="1400" dirty="0"/>
            <a:t>  </a:t>
          </a:r>
          <a:r>
            <a:rPr lang="nl-NL" sz="1400" dirty="0" err="1"/>
            <a:t>Proof</a:t>
          </a:r>
          <a:r>
            <a:rPr lang="nl-NL" sz="1400" dirty="0"/>
            <a:t> of Concept?</a:t>
          </a:r>
        </a:p>
      </dgm:t>
    </dgm:pt>
    <dgm:pt modelId="{5DFC36DB-56C1-4E35-A9F4-9169905CCCF6}" type="parTrans" cxnId="{C36F75F1-4D1F-4F13-8FCE-A3F29BC1E96E}">
      <dgm:prSet/>
      <dgm:spPr/>
      <dgm:t>
        <a:bodyPr/>
        <a:lstStyle/>
        <a:p>
          <a:endParaRPr lang="nl-NL"/>
        </a:p>
      </dgm:t>
    </dgm:pt>
    <dgm:pt modelId="{F03FE904-AD5D-4C2F-9251-BA87637D7171}" type="sibTrans" cxnId="{C36F75F1-4D1F-4F13-8FCE-A3F29BC1E96E}">
      <dgm:prSet/>
      <dgm:spPr/>
      <dgm:t>
        <a:bodyPr/>
        <a:lstStyle/>
        <a:p>
          <a:endParaRPr lang="nl-NL"/>
        </a:p>
      </dgm:t>
    </dgm:pt>
    <dgm:pt modelId="{D01878E5-541F-4CF4-8F09-F7E74F49D74D}">
      <dgm:prSet phldrT="[Tekst]" custT="1"/>
      <dgm:spPr>
        <a:solidFill>
          <a:srgbClr val="0090D6"/>
        </a:solidFill>
      </dgm:spPr>
      <dgm:t>
        <a:bodyPr/>
        <a:lstStyle/>
        <a:p>
          <a:r>
            <a:rPr lang="nl-NL" sz="1400" dirty="0"/>
            <a:t>Data-elementen aanwezig?</a:t>
          </a:r>
        </a:p>
      </dgm:t>
    </dgm:pt>
    <dgm:pt modelId="{283BB24B-F982-4529-B954-1BDC2C2620BE}" type="parTrans" cxnId="{E8F36AFD-8EF2-4E0C-9AE1-C0224F59CEE6}">
      <dgm:prSet/>
      <dgm:spPr/>
      <dgm:t>
        <a:bodyPr/>
        <a:lstStyle/>
        <a:p>
          <a:endParaRPr lang="nl-NL"/>
        </a:p>
      </dgm:t>
    </dgm:pt>
    <dgm:pt modelId="{7FB65271-3054-48E5-B8CE-66577757201D}" type="sibTrans" cxnId="{E8F36AFD-8EF2-4E0C-9AE1-C0224F59CEE6}">
      <dgm:prSet custT="1"/>
      <dgm:spPr>
        <a:solidFill>
          <a:srgbClr val="FF0000"/>
        </a:solidFill>
      </dgm:spPr>
      <dgm:t>
        <a:bodyPr/>
        <a:lstStyle/>
        <a:p>
          <a:r>
            <a:rPr lang="nl-NL" sz="1400" dirty="0"/>
            <a:t>Interesse</a:t>
          </a:r>
          <a:r>
            <a:rPr lang="nl-NL" sz="1200" dirty="0"/>
            <a:t> in </a:t>
          </a:r>
          <a:r>
            <a:rPr lang="nl-NL" sz="1400" dirty="0" err="1"/>
            <a:t>duurzaam-heid</a:t>
          </a:r>
          <a:r>
            <a:rPr lang="nl-NL" sz="1400" dirty="0"/>
            <a:t>?</a:t>
          </a:r>
        </a:p>
      </dgm:t>
    </dgm:pt>
    <dgm:pt modelId="{AC024842-C2D5-492F-ADFF-CEE53267559E}">
      <dgm:prSet phldrT="[Tekst]" custT="1"/>
      <dgm:spPr/>
      <dgm:t>
        <a:bodyPr/>
        <a:lstStyle/>
        <a:p>
          <a:pPr algn="ctr"/>
          <a:r>
            <a:rPr lang="nl-NL" sz="1400" dirty="0"/>
            <a:t>TMS, WMS, boordcomputer</a:t>
          </a:r>
        </a:p>
      </dgm:t>
    </dgm:pt>
    <dgm:pt modelId="{2A403902-6EFC-41D5-A938-0AB8C5901504}" type="parTrans" cxnId="{F796F053-DF7E-4768-99B2-E15E2DDA4074}">
      <dgm:prSet/>
      <dgm:spPr/>
      <dgm:t>
        <a:bodyPr/>
        <a:lstStyle/>
        <a:p>
          <a:endParaRPr lang="nl-NL"/>
        </a:p>
      </dgm:t>
    </dgm:pt>
    <dgm:pt modelId="{35EDA57A-67C0-4E47-9F4C-2FB3E1143F8A}" type="sibTrans" cxnId="{F796F053-DF7E-4768-99B2-E15E2DDA4074}">
      <dgm:prSet/>
      <dgm:spPr/>
      <dgm:t>
        <a:bodyPr/>
        <a:lstStyle/>
        <a:p>
          <a:endParaRPr lang="nl-NL"/>
        </a:p>
      </dgm:t>
    </dgm:pt>
    <dgm:pt modelId="{B11A6CF3-24EC-46DE-9DE2-7FE8B8E966DB}">
      <dgm:prSet phldrT="[Tekst]" custT="1"/>
      <dgm:spPr>
        <a:solidFill>
          <a:srgbClr val="00B0F0"/>
        </a:solidFill>
      </dgm:spPr>
      <dgm:t>
        <a:bodyPr/>
        <a:lstStyle/>
        <a:p>
          <a:r>
            <a:rPr lang="nl-NL" sz="1400" dirty="0"/>
            <a:t>Conclusie</a:t>
          </a:r>
        </a:p>
      </dgm:t>
    </dgm:pt>
    <dgm:pt modelId="{305AA138-4ED7-4A6F-A98D-8458D8BF131F}" type="parTrans" cxnId="{409A296E-BA7C-4107-9357-E56A3F220740}">
      <dgm:prSet/>
      <dgm:spPr/>
      <dgm:t>
        <a:bodyPr/>
        <a:lstStyle/>
        <a:p>
          <a:endParaRPr lang="nl-NL"/>
        </a:p>
      </dgm:t>
    </dgm:pt>
    <dgm:pt modelId="{8CF8FB7C-30A6-4B9B-9579-CFE1658262F5}" type="sibTrans" cxnId="{409A296E-BA7C-4107-9357-E56A3F220740}">
      <dgm:prSet custT="1"/>
      <dgm:spPr>
        <a:solidFill>
          <a:srgbClr val="00B050"/>
        </a:solidFill>
      </dgm:spPr>
      <dgm:t>
        <a:bodyPr/>
        <a:lstStyle/>
        <a:p>
          <a:r>
            <a:rPr lang="nl-NL" sz="1400" dirty="0"/>
            <a:t>Welk CO</a:t>
          </a:r>
          <a:r>
            <a:rPr lang="nl-NL" sz="1400" baseline="-25000" dirty="0"/>
            <a:t>2</a:t>
          </a:r>
          <a:r>
            <a:rPr lang="nl-NL" sz="1400" dirty="0"/>
            <a:t> model?</a:t>
          </a:r>
        </a:p>
      </dgm:t>
    </dgm:pt>
    <dgm:pt modelId="{D920EE19-D5EC-48D3-9E67-FBF1741F3802}" type="pres">
      <dgm:prSet presAssocID="{15AA65FE-521A-4EC0-B7A8-450F775A6E2D}" presName="Name0" presStyleCnt="0">
        <dgm:presLayoutVars>
          <dgm:chMax/>
          <dgm:chPref/>
          <dgm:dir/>
          <dgm:animLvl val="lvl"/>
        </dgm:presLayoutVars>
      </dgm:prSet>
      <dgm:spPr/>
    </dgm:pt>
    <dgm:pt modelId="{E3F09E42-A378-4623-8725-ADF8991F939A}" type="pres">
      <dgm:prSet presAssocID="{6DC7A200-10A9-4621-AD92-AC1D27B52B9B}" presName="composite" presStyleCnt="0"/>
      <dgm:spPr/>
    </dgm:pt>
    <dgm:pt modelId="{49DB65CD-37BD-4FEA-89EF-3EA6F707824A}" type="pres">
      <dgm:prSet presAssocID="{6DC7A200-10A9-4621-AD92-AC1D27B52B9B}" presName="Parent1" presStyleLbl="node1" presStyleIdx="0" presStyleCnt="6">
        <dgm:presLayoutVars>
          <dgm:chMax val="1"/>
          <dgm:chPref val="1"/>
          <dgm:bulletEnabled val="1"/>
        </dgm:presLayoutVars>
      </dgm:prSet>
      <dgm:spPr/>
    </dgm:pt>
    <dgm:pt modelId="{41404B9D-4D4C-45C8-8914-322905A287AB}" type="pres">
      <dgm:prSet presAssocID="{6DC7A200-10A9-4621-AD92-AC1D27B52B9B}" presName="Childtext1" presStyleLbl="revTx" presStyleIdx="0" presStyleCnt="3" custScaleX="157821" custLinFactNeighborX="25523" custLinFactNeighborY="2334">
        <dgm:presLayoutVars>
          <dgm:chMax val="0"/>
          <dgm:chPref val="0"/>
          <dgm:bulletEnabled val="1"/>
        </dgm:presLayoutVars>
      </dgm:prSet>
      <dgm:spPr/>
    </dgm:pt>
    <dgm:pt modelId="{3DFF7688-9951-48C7-8851-8474AC3F4E34}" type="pres">
      <dgm:prSet presAssocID="{6DC7A200-10A9-4621-AD92-AC1D27B52B9B}" presName="BalanceSpacing" presStyleCnt="0"/>
      <dgm:spPr/>
    </dgm:pt>
    <dgm:pt modelId="{ADF5603F-DD23-4000-BE18-99C1763B03A7}" type="pres">
      <dgm:prSet presAssocID="{6DC7A200-10A9-4621-AD92-AC1D27B52B9B}" presName="BalanceSpacing1" presStyleCnt="0"/>
      <dgm:spPr/>
    </dgm:pt>
    <dgm:pt modelId="{2DDC2428-6A54-49EE-B4D8-BC413B4CFDC8}" type="pres">
      <dgm:prSet presAssocID="{E3E225B7-1C4B-495A-867F-EB23B42B26B0}" presName="Accent1Text" presStyleLbl="node1" presStyleIdx="1" presStyleCnt="6"/>
      <dgm:spPr/>
    </dgm:pt>
    <dgm:pt modelId="{4877EF9C-2024-4729-959F-9BD2B7CCB2D1}" type="pres">
      <dgm:prSet presAssocID="{E3E225B7-1C4B-495A-867F-EB23B42B26B0}" presName="spaceBetweenRectangles" presStyleCnt="0"/>
      <dgm:spPr/>
    </dgm:pt>
    <dgm:pt modelId="{AEC623A2-9F92-4FF9-8A0C-11A0C6DE7A4D}" type="pres">
      <dgm:prSet presAssocID="{D01878E5-541F-4CF4-8F09-F7E74F49D74D}" presName="composite" presStyleCnt="0"/>
      <dgm:spPr/>
    </dgm:pt>
    <dgm:pt modelId="{15FE1BAE-8B54-40BA-8A84-53DFFDEAA6C3}" type="pres">
      <dgm:prSet presAssocID="{D01878E5-541F-4CF4-8F09-F7E74F49D74D}" presName="Parent1" presStyleLbl="node1" presStyleIdx="2" presStyleCnt="6">
        <dgm:presLayoutVars>
          <dgm:chMax val="1"/>
          <dgm:chPref val="1"/>
          <dgm:bulletEnabled val="1"/>
        </dgm:presLayoutVars>
      </dgm:prSet>
      <dgm:spPr/>
    </dgm:pt>
    <dgm:pt modelId="{C380A3EB-B8C2-4C63-9016-05BBBEA2FC0C}" type="pres">
      <dgm:prSet presAssocID="{D01878E5-541F-4CF4-8F09-F7E74F49D74D}" presName="Childtext1" presStyleLbl="revTx" presStyleIdx="1" presStyleCnt="3" custLinFactNeighborX="12923" custLinFactNeighborY="2138">
        <dgm:presLayoutVars>
          <dgm:chMax val="0"/>
          <dgm:chPref val="0"/>
          <dgm:bulletEnabled val="1"/>
        </dgm:presLayoutVars>
      </dgm:prSet>
      <dgm:spPr/>
    </dgm:pt>
    <dgm:pt modelId="{045744E2-B12A-419E-8362-A362999E2965}" type="pres">
      <dgm:prSet presAssocID="{D01878E5-541F-4CF4-8F09-F7E74F49D74D}" presName="BalanceSpacing" presStyleCnt="0"/>
      <dgm:spPr/>
    </dgm:pt>
    <dgm:pt modelId="{DC9D9D90-AEF5-4C4B-B940-C813CD3472F1}" type="pres">
      <dgm:prSet presAssocID="{D01878E5-541F-4CF4-8F09-F7E74F49D74D}" presName="BalanceSpacing1" presStyleCnt="0"/>
      <dgm:spPr/>
    </dgm:pt>
    <dgm:pt modelId="{75A4C502-2EBF-40CE-8918-1864AA8A962A}" type="pres">
      <dgm:prSet presAssocID="{7FB65271-3054-48E5-B8CE-66577757201D}" presName="Accent1Text" presStyleLbl="node1" presStyleIdx="3" presStyleCnt="6"/>
      <dgm:spPr/>
    </dgm:pt>
    <dgm:pt modelId="{1E1341C5-29B7-4EC9-A371-84C66BBD5C24}" type="pres">
      <dgm:prSet presAssocID="{7FB65271-3054-48E5-B8CE-66577757201D}" presName="spaceBetweenRectangles" presStyleCnt="0"/>
      <dgm:spPr/>
    </dgm:pt>
    <dgm:pt modelId="{34B581F9-4918-40A0-8082-1411681CD505}" type="pres">
      <dgm:prSet presAssocID="{B11A6CF3-24EC-46DE-9DE2-7FE8B8E966DB}" presName="composite" presStyleCnt="0"/>
      <dgm:spPr/>
    </dgm:pt>
    <dgm:pt modelId="{8C4417CD-E82C-48C6-A24B-057DD447DD23}" type="pres">
      <dgm:prSet presAssocID="{B11A6CF3-24EC-46DE-9DE2-7FE8B8E966DB}" presName="Parent1" presStyleLbl="node1" presStyleIdx="4" presStyleCnt="6">
        <dgm:presLayoutVars>
          <dgm:chMax val="1"/>
          <dgm:chPref val="1"/>
          <dgm:bulletEnabled val="1"/>
        </dgm:presLayoutVars>
      </dgm:prSet>
      <dgm:spPr/>
    </dgm:pt>
    <dgm:pt modelId="{F130F2F3-A49D-493D-BB47-E6CFED746E22}" type="pres">
      <dgm:prSet presAssocID="{B11A6CF3-24EC-46DE-9DE2-7FE8B8E966DB}" presName="Childtext1" presStyleLbl="revTx" presStyleIdx="2" presStyleCnt="3">
        <dgm:presLayoutVars>
          <dgm:chMax val="0"/>
          <dgm:chPref val="0"/>
          <dgm:bulletEnabled val="1"/>
        </dgm:presLayoutVars>
      </dgm:prSet>
      <dgm:spPr/>
    </dgm:pt>
    <dgm:pt modelId="{47B6E6E8-424C-4EF7-8440-6564888C518E}" type="pres">
      <dgm:prSet presAssocID="{B11A6CF3-24EC-46DE-9DE2-7FE8B8E966DB}" presName="BalanceSpacing" presStyleCnt="0"/>
      <dgm:spPr/>
    </dgm:pt>
    <dgm:pt modelId="{951EBAE0-5878-4C7A-84E8-9D8C9DBC9E25}" type="pres">
      <dgm:prSet presAssocID="{B11A6CF3-24EC-46DE-9DE2-7FE8B8E966DB}" presName="BalanceSpacing1" presStyleCnt="0"/>
      <dgm:spPr/>
    </dgm:pt>
    <dgm:pt modelId="{2F9B5D38-01A8-48B3-BD9C-302B17DD7247}" type="pres">
      <dgm:prSet presAssocID="{8CF8FB7C-30A6-4B9B-9579-CFE1658262F5}" presName="Accent1Text" presStyleLbl="node1" presStyleIdx="5" presStyleCnt="6"/>
      <dgm:spPr/>
    </dgm:pt>
  </dgm:ptLst>
  <dgm:cxnLst>
    <dgm:cxn modelId="{C5581C13-394A-40CF-8C52-0CC268463A6B}" type="presOf" srcId="{15AA65FE-521A-4EC0-B7A8-450F775A6E2D}" destId="{D920EE19-D5EC-48D3-9E67-FBF1741F3802}" srcOrd="0" destOrd="0" presId="urn:microsoft.com/office/officeart/2008/layout/AlternatingHexagons"/>
    <dgm:cxn modelId="{7097E719-6BF2-460D-847A-AFC584B7A0C4}" type="presOf" srcId="{B11A6CF3-24EC-46DE-9DE2-7FE8B8E966DB}" destId="{8C4417CD-E82C-48C6-A24B-057DD447DD23}" srcOrd="0" destOrd="0" presId="urn:microsoft.com/office/officeart/2008/layout/AlternatingHexagons"/>
    <dgm:cxn modelId="{A9840963-80F7-48DE-A953-D0131FE1B40E}" type="presOf" srcId="{6DC7A200-10A9-4621-AD92-AC1D27B52B9B}" destId="{49DB65CD-37BD-4FEA-89EF-3EA6F707824A}" srcOrd="0" destOrd="0" presId="urn:microsoft.com/office/officeart/2008/layout/AlternatingHexagons"/>
    <dgm:cxn modelId="{409A296E-BA7C-4107-9357-E56A3F220740}" srcId="{15AA65FE-521A-4EC0-B7A8-450F775A6E2D}" destId="{B11A6CF3-24EC-46DE-9DE2-7FE8B8E966DB}" srcOrd="2" destOrd="0" parTransId="{305AA138-4ED7-4A6F-A98D-8458D8BF131F}" sibTransId="{8CF8FB7C-30A6-4B9B-9579-CFE1658262F5}"/>
    <dgm:cxn modelId="{F796F053-DF7E-4768-99B2-E15E2DDA4074}" srcId="{D01878E5-541F-4CF4-8F09-F7E74F49D74D}" destId="{AC024842-C2D5-492F-ADFF-CEE53267559E}" srcOrd="0" destOrd="0" parTransId="{2A403902-6EFC-41D5-A938-0AB8C5901504}" sibTransId="{35EDA57A-67C0-4E47-9F4C-2FB3E1143F8A}"/>
    <dgm:cxn modelId="{194C109F-8320-4024-820C-DFFAFA5CFB21}" type="presOf" srcId="{8CF8FB7C-30A6-4B9B-9579-CFE1658262F5}" destId="{2F9B5D38-01A8-48B3-BD9C-302B17DD7247}" srcOrd="0" destOrd="0" presId="urn:microsoft.com/office/officeart/2008/layout/AlternatingHexagons"/>
    <dgm:cxn modelId="{528FE7B2-1DA3-49A6-8D58-C3721908D762}" srcId="{15AA65FE-521A-4EC0-B7A8-450F775A6E2D}" destId="{6DC7A200-10A9-4621-AD92-AC1D27B52B9B}" srcOrd="0" destOrd="0" parTransId="{DB921E23-AF9F-4198-AEAC-25EBCA71C988}" sibTransId="{E3E225B7-1C4B-495A-867F-EB23B42B26B0}"/>
    <dgm:cxn modelId="{1B5C84BE-9B4E-4FFA-BD78-2152CA730007}" type="presOf" srcId="{E3E225B7-1C4B-495A-867F-EB23B42B26B0}" destId="{2DDC2428-6A54-49EE-B4D8-BC413B4CFDC8}" srcOrd="0" destOrd="0" presId="urn:microsoft.com/office/officeart/2008/layout/AlternatingHexagons"/>
    <dgm:cxn modelId="{CCB63DC9-2D39-40F5-BED7-B085774FF957}" type="presOf" srcId="{7FB65271-3054-48E5-B8CE-66577757201D}" destId="{75A4C502-2EBF-40CE-8918-1864AA8A962A}" srcOrd="0" destOrd="0" presId="urn:microsoft.com/office/officeart/2008/layout/AlternatingHexagons"/>
    <dgm:cxn modelId="{B97176CD-9A26-4454-BC29-BD2752038AAF}" type="presOf" srcId="{D01878E5-541F-4CF4-8F09-F7E74F49D74D}" destId="{15FE1BAE-8B54-40BA-8A84-53DFFDEAA6C3}" srcOrd="0" destOrd="0" presId="urn:microsoft.com/office/officeart/2008/layout/AlternatingHexagons"/>
    <dgm:cxn modelId="{518137D4-FF97-45AE-B1AC-749E53F606CF}" type="presOf" srcId="{B0500E0D-F424-4352-983B-EC7B56E95233}" destId="{41404B9D-4D4C-45C8-8914-322905A287AB}" srcOrd="0" destOrd="0" presId="urn:microsoft.com/office/officeart/2008/layout/AlternatingHexagons"/>
    <dgm:cxn modelId="{8EF0EADC-85AF-44BF-A3B6-4953C01176AF}" type="presOf" srcId="{AC024842-C2D5-492F-ADFF-CEE53267559E}" destId="{C380A3EB-B8C2-4C63-9016-05BBBEA2FC0C}" srcOrd="0" destOrd="0" presId="urn:microsoft.com/office/officeart/2008/layout/AlternatingHexagons"/>
    <dgm:cxn modelId="{C36F75F1-4D1F-4F13-8FCE-A3F29BC1E96E}" srcId="{6DC7A200-10A9-4621-AD92-AC1D27B52B9B}" destId="{B0500E0D-F424-4352-983B-EC7B56E95233}" srcOrd="0" destOrd="0" parTransId="{5DFC36DB-56C1-4E35-A9F4-9169905CCCF6}" sibTransId="{F03FE904-AD5D-4C2F-9251-BA87637D7171}"/>
    <dgm:cxn modelId="{E8F36AFD-8EF2-4E0C-9AE1-C0224F59CEE6}" srcId="{15AA65FE-521A-4EC0-B7A8-450F775A6E2D}" destId="{D01878E5-541F-4CF4-8F09-F7E74F49D74D}" srcOrd="1" destOrd="0" parTransId="{283BB24B-F982-4529-B954-1BDC2C2620BE}" sibTransId="{7FB65271-3054-48E5-B8CE-66577757201D}"/>
    <dgm:cxn modelId="{7C1DA579-FF1B-4EEA-8707-ED44F2AA67B0}" type="presParOf" srcId="{D920EE19-D5EC-48D3-9E67-FBF1741F3802}" destId="{E3F09E42-A378-4623-8725-ADF8991F939A}" srcOrd="0" destOrd="0" presId="urn:microsoft.com/office/officeart/2008/layout/AlternatingHexagons"/>
    <dgm:cxn modelId="{624E48EB-E3D5-4B1B-822E-0261044151E8}" type="presParOf" srcId="{E3F09E42-A378-4623-8725-ADF8991F939A}" destId="{49DB65CD-37BD-4FEA-89EF-3EA6F707824A}" srcOrd="0" destOrd="0" presId="urn:microsoft.com/office/officeart/2008/layout/AlternatingHexagons"/>
    <dgm:cxn modelId="{B693DDBB-9F33-423B-82C2-56EB9BAE7EEE}" type="presParOf" srcId="{E3F09E42-A378-4623-8725-ADF8991F939A}" destId="{41404B9D-4D4C-45C8-8914-322905A287AB}" srcOrd="1" destOrd="0" presId="urn:microsoft.com/office/officeart/2008/layout/AlternatingHexagons"/>
    <dgm:cxn modelId="{275B582A-BFAA-4357-95F1-48FF26A3BF4D}" type="presParOf" srcId="{E3F09E42-A378-4623-8725-ADF8991F939A}" destId="{3DFF7688-9951-48C7-8851-8474AC3F4E34}" srcOrd="2" destOrd="0" presId="urn:microsoft.com/office/officeart/2008/layout/AlternatingHexagons"/>
    <dgm:cxn modelId="{3CBB6996-2661-455C-B5D8-BBEB1B6D9728}" type="presParOf" srcId="{E3F09E42-A378-4623-8725-ADF8991F939A}" destId="{ADF5603F-DD23-4000-BE18-99C1763B03A7}" srcOrd="3" destOrd="0" presId="urn:microsoft.com/office/officeart/2008/layout/AlternatingHexagons"/>
    <dgm:cxn modelId="{6DB2BCE6-2EDA-4297-B875-F550E37F448F}" type="presParOf" srcId="{E3F09E42-A378-4623-8725-ADF8991F939A}" destId="{2DDC2428-6A54-49EE-B4D8-BC413B4CFDC8}" srcOrd="4" destOrd="0" presId="urn:microsoft.com/office/officeart/2008/layout/AlternatingHexagons"/>
    <dgm:cxn modelId="{4554B56B-AF18-4827-AF7A-4B0001B65D20}" type="presParOf" srcId="{D920EE19-D5EC-48D3-9E67-FBF1741F3802}" destId="{4877EF9C-2024-4729-959F-9BD2B7CCB2D1}" srcOrd="1" destOrd="0" presId="urn:microsoft.com/office/officeart/2008/layout/AlternatingHexagons"/>
    <dgm:cxn modelId="{AB788F63-5E49-4525-BD05-1DF81472B394}" type="presParOf" srcId="{D920EE19-D5EC-48D3-9E67-FBF1741F3802}" destId="{AEC623A2-9F92-4FF9-8A0C-11A0C6DE7A4D}" srcOrd="2" destOrd="0" presId="urn:microsoft.com/office/officeart/2008/layout/AlternatingHexagons"/>
    <dgm:cxn modelId="{DCC4111E-0E58-42DA-935F-5C1A7505BF32}" type="presParOf" srcId="{AEC623A2-9F92-4FF9-8A0C-11A0C6DE7A4D}" destId="{15FE1BAE-8B54-40BA-8A84-53DFFDEAA6C3}" srcOrd="0" destOrd="0" presId="urn:microsoft.com/office/officeart/2008/layout/AlternatingHexagons"/>
    <dgm:cxn modelId="{7AA17B02-B7AA-4582-9B3B-13F51F701CD7}" type="presParOf" srcId="{AEC623A2-9F92-4FF9-8A0C-11A0C6DE7A4D}" destId="{C380A3EB-B8C2-4C63-9016-05BBBEA2FC0C}" srcOrd="1" destOrd="0" presId="urn:microsoft.com/office/officeart/2008/layout/AlternatingHexagons"/>
    <dgm:cxn modelId="{D7665518-25A3-43F5-B649-CF29E7785F1F}" type="presParOf" srcId="{AEC623A2-9F92-4FF9-8A0C-11A0C6DE7A4D}" destId="{045744E2-B12A-419E-8362-A362999E2965}" srcOrd="2" destOrd="0" presId="urn:microsoft.com/office/officeart/2008/layout/AlternatingHexagons"/>
    <dgm:cxn modelId="{1EED8F41-98C0-4CF9-A03A-DE5E76227F0B}" type="presParOf" srcId="{AEC623A2-9F92-4FF9-8A0C-11A0C6DE7A4D}" destId="{DC9D9D90-AEF5-4C4B-B940-C813CD3472F1}" srcOrd="3" destOrd="0" presId="urn:microsoft.com/office/officeart/2008/layout/AlternatingHexagons"/>
    <dgm:cxn modelId="{6DD6A8B6-D985-4106-9ECE-B66E0F7ABE1B}" type="presParOf" srcId="{AEC623A2-9F92-4FF9-8A0C-11A0C6DE7A4D}" destId="{75A4C502-2EBF-40CE-8918-1864AA8A962A}" srcOrd="4" destOrd="0" presId="urn:microsoft.com/office/officeart/2008/layout/AlternatingHexagons"/>
    <dgm:cxn modelId="{D198A66F-07B3-41F0-9591-ED2802882CBC}" type="presParOf" srcId="{D920EE19-D5EC-48D3-9E67-FBF1741F3802}" destId="{1E1341C5-29B7-4EC9-A371-84C66BBD5C24}" srcOrd="3" destOrd="0" presId="urn:microsoft.com/office/officeart/2008/layout/AlternatingHexagons"/>
    <dgm:cxn modelId="{6A41430B-5987-43D7-A471-8F130B3F635D}" type="presParOf" srcId="{D920EE19-D5EC-48D3-9E67-FBF1741F3802}" destId="{34B581F9-4918-40A0-8082-1411681CD505}" srcOrd="4" destOrd="0" presId="urn:microsoft.com/office/officeart/2008/layout/AlternatingHexagons"/>
    <dgm:cxn modelId="{52F758FF-005A-4B13-B139-C840DDA395BB}" type="presParOf" srcId="{34B581F9-4918-40A0-8082-1411681CD505}" destId="{8C4417CD-E82C-48C6-A24B-057DD447DD23}" srcOrd="0" destOrd="0" presId="urn:microsoft.com/office/officeart/2008/layout/AlternatingHexagons"/>
    <dgm:cxn modelId="{16400F3D-4C9E-4D3A-AB67-878B2EFB9FF9}" type="presParOf" srcId="{34B581F9-4918-40A0-8082-1411681CD505}" destId="{F130F2F3-A49D-493D-BB47-E6CFED746E22}" srcOrd="1" destOrd="0" presId="urn:microsoft.com/office/officeart/2008/layout/AlternatingHexagons"/>
    <dgm:cxn modelId="{532E603E-565D-4EF7-AB44-5403F62A0C45}" type="presParOf" srcId="{34B581F9-4918-40A0-8082-1411681CD505}" destId="{47B6E6E8-424C-4EF7-8440-6564888C518E}" srcOrd="2" destOrd="0" presId="urn:microsoft.com/office/officeart/2008/layout/AlternatingHexagons"/>
    <dgm:cxn modelId="{46794099-30CF-431D-8412-CCFBBC664A7F}" type="presParOf" srcId="{34B581F9-4918-40A0-8082-1411681CD505}" destId="{951EBAE0-5878-4C7A-84E8-9D8C9DBC9E25}" srcOrd="3" destOrd="0" presId="urn:microsoft.com/office/officeart/2008/layout/AlternatingHexagons"/>
    <dgm:cxn modelId="{19A898DD-FD80-40DE-AF57-00F811198977}" type="presParOf" srcId="{34B581F9-4918-40A0-8082-1411681CD505}" destId="{2F9B5D38-01A8-48B3-BD9C-302B17DD7247}"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B65CD-37BD-4FEA-89EF-3EA6F707824A}">
      <dsp:nvSpPr>
        <dsp:cNvPr id="0" name=""/>
        <dsp:cNvSpPr/>
      </dsp:nvSpPr>
      <dsp:spPr>
        <a:xfrm rot="5400000">
          <a:off x="3291210" y="107402"/>
          <a:ext cx="1651433" cy="143674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Technisch haalbaar?</a:t>
          </a:r>
        </a:p>
      </dsp:txBody>
      <dsp:txXfrm rot="-5400000">
        <a:off x="3622446" y="257407"/>
        <a:ext cx="988960" cy="1136737"/>
      </dsp:txXfrm>
    </dsp:sp>
    <dsp:sp modelId="{41404B9D-4D4C-45C8-8914-322905A287AB}">
      <dsp:nvSpPr>
        <dsp:cNvPr id="0" name=""/>
        <dsp:cNvSpPr/>
      </dsp:nvSpPr>
      <dsp:spPr>
        <a:xfrm>
          <a:off x="4816466" y="353473"/>
          <a:ext cx="2908640" cy="99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t>  </a:t>
          </a:r>
          <a:r>
            <a:rPr lang="nl-NL" sz="1400" kern="1200" dirty="0" err="1"/>
            <a:t>Proof</a:t>
          </a:r>
          <a:r>
            <a:rPr lang="nl-NL" sz="1400" kern="1200" dirty="0"/>
            <a:t> of Concept?</a:t>
          </a:r>
        </a:p>
      </dsp:txBody>
      <dsp:txXfrm>
        <a:off x="4816466" y="353473"/>
        <a:ext cx="2908640" cy="990859"/>
      </dsp:txXfrm>
    </dsp:sp>
    <dsp:sp modelId="{2DDC2428-6A54-49EE-B4D8-BC413B4CFDC8}">
      <dsp:nvSpPr>
        <dsp:cNvPr id="0" name=""/>
        <dsp:cNvSpPr/>
      </dsp:nvSpPr>
      <dsp:spPr>
        <a:xfrm rot="5400000">
          <a:off x="1739523" y="107402"/>
          <a:ext cx="1651433" cy="1436746"/>
        </a:xfrm>
        <a:prstGeom prst="hexagon">
          <a:avLst>
            <a:gd name="adj" fmla="val 25000"/>
            <a:gd name="vf" fmla="val 11547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NL" sz="1400" kern="1200" dirty="0"/>
            <a:t>Waarde van Blockchain?</a:t>
          </a:r>
        </a:p>
      </dsp:txBody>
      <dsp:txXfrm rot="-5400000">
        <a:off x="2070759" y="257407"/>
        <a:ext cx="988960" cy="1136737"/>
      </dsp:txXfrm>
    </dsp:sp>
    <dsp:sp modelId="{15FE1BAE-8B54-40BA-8A84-53DFFDEAA6C3}">
      <dsp:nvSpPr>
        <dsp:cNvPr id="0" name=""/>
        <dsp:cNvSpPr/>
      </dsp:nvSpPr>
      <dsp:spPr>
        <a:xfrm rot="5400000">
          <a:off x="2778804" y="1509139"/>
          <a:ext cx="1651433" cy="1436746"/>
        </a:xfrm>
        <a:prstGeom prst="hexagon">
          <a:avLst>
            <a:gd name="adj" fmla="val 25000"/>
            <a:gd name="vf" fmla="val 115470"/>
          </a:avLst>
        </a:prstGeom>
        <a:solidFill>
          <a:srgbClr val="0090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Data-elementen aanwezig?</a:t>
          </a:r>
        </a:p>
      </dsp:txBody>
      <dsp:txXfrm rot="-5400000">
        <a:off x="3110040" y="1659144"/>
        <a:ext cx="988960" cy="1136737"/>
      </dsp:txXfrm>
    </dsp:sp>
    <dsp:sp modelId="{C380A3EB-B8C2-4C63-9016-05BBBEA2FC0C}">
      <dsp:nvSpPr>
        <dsp:cNvPr id="0" name=""/>
        <dsp:cNvSpPr/>
      </dsp:nvSpPr>
      <dsp:spPr>
        <a:xfrm>
          <a:off x="1273635" y="1753267"/>
          <a:ext cx="1783547" cy="99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TMS, WMS, boordcomputer</a:t>
          </a:r>
        </a:p>
      </dsp:txBody>
      <dsp:txXfrm>
        <a:off x="1273635" y="1753267"/>
        <a:ext cx="1783547" cy="990859"/>
      </dsp:txXfrm>
    </dsp:sp>
    <dsp:sp modelId="{75A4C502-2EBF-40CE-8918-1864AA8A962A}">
      <dsp:nvSpPr>
        <dsp:cNvPr id="0" name=""/>
        <dsp:cNvSpPr/>
      </dsp:nvSpPr>
      <dsp:spPr>
        <a:xfrm rot="5400000">
          <a:off x="4330491" y="1509139"/>
          <a:ext cx="1651433" cy="1436746"/>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NL" sz="1400" kern="1200" dirty="0"/>
            <a:t>Interesse</a:t>
          </a:r>
          <a:r>
            <a:rPr lang="nl-NL" sz="1200" kern="1200" dirty="0"/>
            <a:t> in </a:t>
          </a:r>
          <a:r>
            <a:rPr lang="nl-NL" sz="1400" kern="1200" dirty="0" err="1"/>
            <a:t>duurzaam-heid</a:t>
          </a:r>
          <a:r>
            <a:rPr lang="nl-NL" sz="1400" kern="1200" dirty="0"/>
            <a:t>?</a:t>
          </a:r>
        </a:p>
      </dsp:txBody>
      <dsp:txXfrm rot="-5400000">
        <a:off x="4661727" y="1659144"/>
        <a:ext cx="988960" cy="1136737"/>
      </dsp:txXfrm>
    </dsp:sp>
    <dsp:sp modelId="{8C4417CD-E82C-48C6-A24B-057DD447DD23}">
      <dsp:nvSpPr>
        <dsp:cNvPr id="0" name=""/>
        <dsp:cNvSpPr/>
      </dsp:nvSpPr>
      <dsp:spPr>
        <a:xfrm rot="5400000">
          <a:off x="3557620" y="2910876"/>
          <a:ext cx="1651433" cy="1436746"/>
        </a:xfrm>
        <a:prstGeom prst="hexagon">
          <a:avLst>
            <a:gd name="adj" fmla="val 2500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Conclusie</a:t>
          </a:r>
        </a:p>
      </dsp:txBody>
      <dsp:txXfrm rot="-5400000">
        <a:off x="3888856" y="3060881"/>
        <a:ext cx="988960" cy="1136737"/>
      </dsp:txXfrm>
    </dsp:sp>
    <dsp:sp modelId="{F130F2F3-A49D-493D-BB47-E6CFED746E22}">
      <dsp:nvSpPr>
        <dsp:cNvPr id="0" name=""/>
        <dsp:cNvSpPr/>
      </dsp:nvSpPr>
      <dsp:spPr>
        <a:xfrm>
          <a:off x="5145308" y="3133819"/>
          <a:ext cx="1842999" cy="990859"/>
        </a:xfrm>
        <a:prstGeom prst="rect">
          <a:avLst/>
        </a:prstGeom>
        <a:noFill/>
        <a:ln>
          <a:noFill/>
        </a:ln>
        <a:effectLst/>
      </dsp:spPr>
      <dsp:style>
        <a:lnRef idx="0">
          <a:scrgbClr r="0" g="0" b="0"/>
        </a:lnRef>
        <a:fillRef idx="0">
          <a:scrgbClr r="0" g="0" b="0"/>
        </a:fillRef>
        <a:effectRef idx="0">
          <a:scrgbClr r="0" g="0" b="0"/>
        </a:effectRef>
        <a:fontRef idx="minor"/>
      </dsp:style>
    </dsp:sp>
    <dsp:sp modelId="{2F9B5D38-01A8-48B3-BD9C-302B17DD7247}">
      <dsp:nvSpPr>
        <dsp:cNvPr id="0" name=""/>
        <dsp:cNvSpPr/>
      </dsp:nvSpPr>
      <dsp:spPr>
        <a:xfrm rot="5400000">
          <a:off x="2005933" y="2910876"/>
          <a:ext cx="1651433" cy="1436746"/>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NL" sz="1400" kern="1200" dirty="0"/>
            <a:t>Welk CO</a:t>
          </a:r>
          <a:r>
            <a:rPr lang="nl-NL" sz="1400" kern="1200" baseline="-25000" dirty="0"/>
            <a:t>2</a:t>
          </a:r>
          <a:r>
            <a:rPr lang="nl-NL" sz="1400" kern="1200" dirty="0"/>
            <a:t> model?</a:t>
          </a:r>
        </a:p>
      </dsp:txBody>
      <dsp:txXfrm rot="-5400000">
        <a:off x="2337169" y="3060881"/>
        <a:ext cx="988960" cy="113673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2" y="1"/>
            <a:ext cx="2946189" cy="49672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l" eaLnBrk="1" hangingPunct="1">
              <a:defRPr sz="1200">
                <a:latin typeface="Tahoma" pitchFamily="34" charset="0"/>
                <a:ea typeface="ＭＳ Ｐゴシック" pitchFamily="34" charset="-128"/>
                <a:cs typeface="+mn-cs"/>
              </a:defRPr>
            </a:lvl1pPr>
          </a:lstStyle>
          <a:p>
            <a:pPr>
              <a:defRPr/>
            </a:pPr>
            <a:endParaRPr lang="en-US" dirty="0"/>
          </a:p>
        </p:txBody>
      </p:sp>
      <p:sp>
        <p:nvSpPr>
          <p:cNvPr id="111619" name="Rectangle 3"/>
          <p:cNvSpPr>
            <a:spLocks noGrp="1" noChangeArrowheads="1"/>
          </p:cNvSpPr>
          <p:nvPr>
            <p:ph type="dt" sz="quarter" idx="1"/>
          </p:nvPr>
        </p:nvSpPr>
        <p:spPr bwMode="auto">
          <a:xfrm>
            <a:off x="3849900" y="1"/>
            <a:ext cx="2946189" cy="49672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02644702-3AB9-49BD-BB82-628DE3BFD289}" type="datetime1">
              <a:rPr lang="en-US" altLang="nl-NL"/>
              <a:pPr>
                <a:defRPr/>
              </a:pPr>
              <a:t>2/12/2019</a:t>
            </a:fld>
            <a:endParaRPr lang="en-US" altLang="nl-NL" dirty="0"/>
          </a:p>
        </p:txBody>
      </p:sp>
      <p:sp>
        <p:nvSpPr>
          <p:cNvPr id="111620" name="Rectangle 4"/>
          <p:cNvSpPr>
            <a:spLocks noGrp="1" noChangeArrowheads="1"/>
          </p:cNvSpPr>
          <p:nvPr>
            <p:ph type="ftr" sz="quarter" idx="2"/>
          </p:nvPr>
        </p:nvSpPr>
        <p:spPr bwMode="auto">
          <a:xfrm>
            <a:off x="2" y="9429909"/>
            <a:ext cx="2946189" cy="49672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l" eaLnBrk="1" hangingPunct="1">
              <a:defRPr sz="1200">
                <a:latin typeface="Tahoma" pitchFamily="34" charset="0"/>
                <a:ea typeface="ＭＳ Ｐゴシック" pitchFamily="34" charset="-128"/>
                <a:cs typeface="+mn-cs"/>
              </a:defRPr>
            </a:lvl1pPr>
          </a:lstStyle>
          <a:p>
            <a:pPr>
              <a:defRPr/>
            </a:pPr>
            <a:endParaRPr lang="en-US" dirty="0"/>
          </a:p>
        </p:txBody>
      </p:sp>
      <p:sp>
        <p:nvSpPr>
          <p:cNvPr id="111621" name="Rectangle 5"/>
          <p:cNvSpPr>
            <a:spLocks noGrp="1" noChangeArrowheads="1"/>
          </p:cNvSpPr>
          <p:nvPr>
            <p:ph type="sldNum" sz="quarter" idx="3"/>
          </p:nvPr>
        </p:nvSpPr>
        <p:spPr bwMode="auto">
          <a:xfrm>
            <a:off x="3849900" y="9429909"/>
            <a:ext cx="2946189" cy="49672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47006144-C126-4DE8-B2EE-4F2FA6DD5D3B}" type="slidenum">
              <a:rPr lang="en-US" altLang="nl-NL"/>
              <a:pPr>
                <a:defRPr/>
              </a:pPr>
              <a:t>‹#›</a:t>
            </a:fld>
            <a:endParaRPr lang="en-US" altLang="nl-NL" dirty="0"/>
          </a:p>
        </p:txBody>
      </p:sp>
    </p:spTree>
    <p:extLst>
      <p:ext uri="{BB962C8B-B14F-4D97-AF65-F5344CB8AC3E}">
        <p14:creationId xmlns:p14="http://schemas.microsoft.com/office/powerpoint/2010/main" val="169580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2946189" cy="496729"/>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3851487" y="1"/>
            <a:ext cx="2946188" cy="496729"/>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887" y="4716542"/>
            <a:ext cx="4983903" cy="4467384"/>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2" y="9431498"/>
            <a:ext cx="2946189" cy="496728"/>
          </a:xfrm>
          <a:prstGeom prst="rect">
            <a:avLst/>
          </a:prstGeom>
          <a:noFill/>
          <a:ln w="9525">
            <a:noFill/>
            <a:miter lim="800000"/>
            <a:headEnd/>
            <a:tailEnd/>
          </a:ln>
        </p:spPr>
        <p:txBody>
          <a:bodyPr vert="horz" wrap="square" lIns="91423" tIns="45712" rIns="91423" bIns="45712" numCol="1" anchor="b"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487" y="9431498"/>
            <a:ext cx="2946188" cy="496728"/>
          </a:xfrm>
          <a:prstGeom prst="rect">
            <a:avLst/>
          </a:prstGeom>
          <a:noFill/>
          <a:ln w="9525">
            <a:noFill/>
            <a:miter lim="800000"/>
            <a:headEnd/>
            <a:tailEnd/>
          </a:ln>
        </p:spPr>
        <p:txBody>
          <a:bodyPr vert="horz" wrap="square" lIns="91423" tIns="45712" rIns="91423" bIns="45712" numCol="1" anchor="b" anchorCtr="0" compatLnSpc="1">
            <a:prstTxWarp prst="textNoShape">
              <a:avLst/>
            </a:prstTxWarp>
          </a:bodyPr>
          <a:lstStyle>
            <a:lvl1pPr algn="r" eaLnBrk="0" hangingPunct="0">
              <a:defRPr sz="1200">
                <a:latin typeface="Arial" panose="020B0604020202020204" pitchFamily="34" charset="0"/>
                <a:ea typeface="ＭＳ Ｐゴシック" panose="020B0600070205080204" pitchFamily="34" charset="-128"/>
              </a:defRPr>
            </a:lvl1pPr>
          </a:lstStyle>
          <a:p>
            <a:pPr>
              <a:defRPr/>
            </a:pPr>
            <a:fld id="{F1EEC819-3E26-4EEF-8B30-3922D5D5711B}" type="slidenum">
              <a:rPr lang="en-US" altLang="nl-NL"/>
              <a:pPr>
                <a:defRPr/>
              </a:pPr>
              <a:t>‹#›</a:t>
            </a:fld>
            <a:endParaRPr lang="en-US" altLang="nl-NL" dirty="0"/>
          </a:p>
        </p:txBody>
      </p:sp>
    </p:spTree>
    <p:extLst>
      <p:ext uri="{BB962C8B-B14F-4D97-AF65-F5344CB8AC3E}">
        <p14:creationId xmlns:p14="http://schemas.microsoft.com/office/powerpoint/2010/main" val="559557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F1EEC819-3E26-4EEF-8B30-3922D5D5711B}" type="slidenum">
              <a:rPr lang="en-US" altLang="nl-NL" smtClean="0"/>
              <a:pPr>
                <a:defRPr/>
              </a:pPr>
              <a:t>3</a:t>
            </a:fld>
            <a:endParaRPr lang="en-US" altLang="nl-NL"/>
          </a:p>
        </p:txBody>
      </p:sp>
    </p:spTree>
    <p:extLst>
      <p:ext uri="{BB962C8B-B14F-4D97-AF65-F5344CB8AC3E}">
        <p14:creationId xmlns:p14="http://schemas.microsoft.com/office/powerpoint/2010/main" val="63879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Koopman</a:t>
            </a:r>
            <a:r>
              <a:rPr lang="en-GB" dirty="0"/>
              <a:t> Logistics 1 van de </a:t>
            </a:r>
            <a:r>
              <a:rPr lang="en-GB" dirty="0" err="1"/>
              <a:t>eerste</a:t>
            </a:r>
            <a:r>
              <a:rPr lang="en-GB" dirty="0"/>
              <a:t> </a:t>
            </a:r>
            <a:r>
              <a:rPr lang="en-GB" dirty="0" err="1"/>
              <a:t>implementaties</a:t>
            </a:r>
            <a:r>
              <a:rPr lang="en-GB" dirty="0"/>
              <a:t> in Nederland</a:t>
            </a:r>
          </a:p>
        </p:txBody>
      </p:sp>
      <p:sp>
        <p:nvSpPr>
          <p:cNvPr id="4" name="Slide Number Placeholder 3"/>
          <p:cNvSpPr>
            <a:spLocks noGrp="1"/>
          </p:cNvSpPr>
          <p:nvPr>
            <p:ph type="sldNum" sz="quarter" idx="10"/>
          </p:nvPr>
        </p:nvSpPr>
        <p:spPr/>
        <p:txBody>
          <a:bodyPr/>
          <a:lstStyle/>
          <a:p>
            <a:pPr>
              <a:defRPr/>
            </a:pPr>
            <a:fld id="{F1EEC819-3E26-4EEF-8B30-3922D5D5711B}" type="slidenum">
              <a:rPr lang="en-US" altLang="nl-NL" smtClean="0"/>
              <a:pPr>
                <a:defRPr/>
              </a:pPr>
              <a:t>4</a:t>
            </a:fld>
            <a:endParaRPr lang="en-US" altLang="nl-NL"/>
          </a:p>
        </p:txBody>
      </p:sp>
    </p:spTree>
    <p:extLst>
      <p:ext uri="{BB962C8B-B14F-4D97-AF65-F5344CB8AC3E}">
        <p14:creationId xmlns:p14="http://schemas.microsoft.com/office/powerpoint/2010/main" val="22359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Open Trip Model (van </a:t>
            </a:r>
            <a:r>
              <a:rPr lang="nl-NL" dirty="0" err="1"/>
              <a:t>Simacan</a:t>
            </a:r>
            <a:r>
              <a:rPr lang="nl-NL" dirty="0"/>
              <a:t>) is een licentievrij en makkelijk bruikbaar datadeelmodel voor de online uitwisseling van </a:t>
            </a:r>
            <a:r>
              <a:rPr lang="nl-NL" dirty="0" err="1"/>
              <a:t>realtime</a:t>
            </a:r>
            <a:r>
              <a:rPr lang="nl-NL" dirty="0"/>
              <a:t> logistieke en verkeerskundige data. Deze open standaard legt, naast de fysieke route van het transport, vast hoe een transportbeweging is te definiëren in een ICT-omgeving. Het Open Trip Model kan – als gemeenschappelijke taal voor logistieke data – door iedereen worden gebruikt en verrijkt. Voor verladers, vervoerders, overheden, service- en dataproviders wordt het daarmee eenvoudiger om nieuwe applicaties en services te ontwikkelen. </a:t>
            </a:r>
          </a:p>
        </p:txBody>
      </p:sp>
      <p:sp>
        <p:nvSpPr>
          <p:cNvPr id="4" name="Slide Number Placeholder 3"/>
          <p:cNvSpPr>
            <a:spLocks noGrp="1"/>
          </p:cNvSpPr>
          <p:nvPr>
            <p:ph type="sldNum" sz="quarter" idx="5"/>
          </p:nvPr>
        </p:nvSpPr>
        <p:spPr/>
        <p:txBody>
          <a:bodyPr/>
          <a:lstStyle/>
          <a:p>
            <a:pPr>
              <a:defRPr/>
            </a:pPr>
            <a:fld id="{F1EEC819-3E26-4EEF-8B30-3922D5D5711B}" type="slidenum">
              <a:rPr lang="en-US" altLang="nl-NL" smtClean="0"/>
              <a:pPr>
                <a:defRPr/>
              </a:pPr>
              <a:t>7</a:t>
            </a:fld>
            <a:endParaRPr lang="en-US" altLang="nl-NL"/>
          </a:p>
        </p:txBody>
      </p:sp>
    </p:spTree>
    <p:extLst>
      <p:ext uri="{BB962C8B-B14F-4D97-AF65-F5344CB8AC3E}">
        <p14:creationId xmlns:p14="http://schemas.microsoft.com/office/powerpoint/2010/main" val="30709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1EEC819-3E26-4EEF-8B30-3922D5D5711B}" type="slidenum">
              <a:rPr lang="en-US" altLang="nl-NL" smtClean="0"/>
              <a:pPr>
                <a:defRPr/>
              </a:pPr>
              <a:t>9</a:t>
            </a:fld>
            <a:endParaRPr lang="en-US" altLang="nl-NL"/>
          </a:p>
        </p:txBody>
      </p:sp>
    </p:spTree>
    <p:extLst>
      <p:ext uri="{BB962C8B-B14F-4D97-AF65-F5344CB8AC3E}">
        <p14:creationId xmlns:p14="http://schemas.microsoft.com/office/powerpoint/2010/main" val="4607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a:t>Beter</a:t>
            </a:r>
            <a:r>
              <a:rPr lang="en-GB" baseline="0" dirty="0"/>
              <a:t> </a:t>
            </a:r>
            <a:r>
              <a:rPr lang="en-GB" baseline="0" dirty="0" err="1"/>
              <a:t>leven</a:t>
            </a:r>
            <a:endParaRPr lang="en-GB" baseline="0" dirty="0"/>
          </a:p>
          <a:p>
            <a:endParaRPr lang="en-GB" baseline="0" dirty="0"/>
          </a:p>
          <a:p>
            <a:r>
              <a:rPr lang="en-GB" baseline="0" dirty="0"/>
              <a:t>Fairtrade</a:t>
            </a:r>
          </a:p>
          <a:p>
            <a:endParaRPr lang="en-GB" baseline="0" dirty="0"/>
          </a:p>
          <a:p>
            <a:r>
              <a:rPr lang="en-GB" baseline="0" dirty="0"/>
              <a:t>EKO = je </a:t>
            </a:r>
            <a:r>
              <a:rPr lang="en-GB" baseline="0" dirty="0" err="1"/>
              <a:t>biologisch</a:t>
            </a:r>
            <a:r>
              <a:rPr lang="en-GB" baseline="0" dirty="0"/>
              <a:t> </a:t>
            </a:r>
            <a:r>
              <a:rPr lang="en-GB" baseline="0" dirty="0" err="1"/>
              <a:t>voedsel</a:t>
            </a:r>
            <a:r>
              <a:rPr lang="en-GB" baseline="0" dirty="0"/>
              <a:t> </a:t>
            </a:r>
            <a:r>
              <a:rPr lang="en-GB" baseline="0" dirty="0" err="1"/>
              <a:t>koopt</a:t>
            </a:r>
            <a:endParaRPr lang="en-GB" baseline="0" dirty="0"/>
          </a:p>
          <a:p>
            <a:endParaRPr lang="en-GB" baseline="0" dirty="0"/>
          </a:p>
          <a:p>
            <a:r>
              <a:rPr lang="en-GB" baseline="0" dirty="0"/>
              <a:t>EU </a:t>
            </a:r>
            <a:r>
              <a:rPr lang="en-GB" baseline="0" dirty="0" err="1"/>
              <a:t>biologisch</a:t>
            </a:r>
            <a:endParaRPr lang="en-GB" dirty="0"/>
          </a:p>
        </p:txBody>
      </p:sp>
      <p:sp>
        <p:nvSpPr>
          <p:cNvPr id="4" name="Slide Number Placeholder 3"/>
          <p:cNvSpPr>
            <a:spLocks noGrp="1"/>
          </p:cNvSpPr>
          <p:nvPr>
            <p:ph type="sldNum" sz="quarter" idx="10"/>
          </p:nvPr>
        </p:nvSpPr>
        <p:spPr/>
        <p:txBody>
          <a:bodyPr/>
          <a:lstStyle/>
          <a:p>
            <a:pPr>
              <a:defRPr/>
            </a:pPr>
            <a:fld id="{F1EEC819-3E26-4EEF-8B30-3922D5D5711B}" type="slidenum">
              <a:rPr lang="en-US" altLang="nl-NL" smtClean="0"/>
              <a:pPr>
                <a:defRPr/>
              </a:pPr>
              <a:t>11</a:t>
            </a:fld>
            <a:endParaRPr lang="en-US" altLang="nl-NL"/>
          </a:p>
        </p:txBody>
      </p:sp>
    </p:spTree>
    <p:extLst>
      <p:ext uri="{BB962C8B-B14F-4D97-AF65-F5344CB8AC3E}">
        <p14:creationId xmlns:p14="http://schemas.microsoft.com/office/powerpoint/2010/main" val="16965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F1EEC819-3E26-4EEF-8B30-3922D5D5711B}" type="slidenum">
              <a:rPr lang="en-US" altLang="nl-NL" smtClean="0"/>
              <a:pPr>
                <a:defRPr/>
              </a:pPr>
              <a:t>15</a:t>
            </a:fld>
            <a:endParaRPr lang="en-US" altLang="nl-NL" dirty="0"/>
          </a:p>
        </p:txBody>
      </p:sp>
    </p:spTree>
    <p:extLst>
      <p:ext uri="{BB962C8B-B14F-4D97-AF65-F5344CB8AC3E}">
        <p14:creationId xmlns:p14="http://schemas.microsoft.com/office/powerpoint/2010/main" val="2543205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97" y="-297"/>
            <a:ext cx="9144793" cy="6858594"/>
          </a:xfrm>
          <a:prstGeom prst="rect">
            <a:avLst/>
          </a:prstGeom>
        </p:spPr>
      </p:pic>
      <p:sp>
        <p:nvSpPr>
          <p:cNvPr id="2" name="Titel 1"/>
          <p:cNvSpPr>
            <a:spLocks noGrp="1"/>
          </p:cNvSpPr>
          <p:nvPr>
            <p:ph type="ctrTitle"/>
          </p:nvPr>
        </p:nvSpPr>
        <p:spPr>
          <a:xfrm>
            <a:off x="685799" y="2155827"/>
            <a:ext cx="6798733" cy="646642"/>
          </a:xfrm>
        </p:spPr>
        <p:txBody>
          <a:bodyPr/>
          <a:lstStyle>
            <a:lvl1pPr>
              <a:defRPr baseline="0">
                <a:solidFill>
                  <a:schemeClr val="tx1"/>
                </a:solidFill>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nl-NL" dirty="0"/>
          </a:p>
        </p:txBody>
      </p:sp>
      <p:sp>
        <p:nvSpPr>
          <p:cNvPr id="3" name="Ondertitel 2"/>
          <p:cNvSpPr>
            <a:spLocks noGrp="1"/>
          </p:cNvSpPr>
          <p:nvPr>
            <p:ph type="subTitle" idx="1"/>
          </p:nvPr>
        </p:nvSpPr>
        <p:spPr>
          <a:xfrm>
            <a:off x="694265" y="2861729"/>
            <a:ext cx="6781801" cy="1016004"/>
          </a:xfrm>
        </p:spPr>
        <p:txBody>
          <a:bodyPr/>
          <a:lstStyle>
            <a:lvl1pPr marL="0" indent="0" algn="l">
              <a:buNone/>
              <a:defRPr>
                <a:solidFill>
                  <a:srgbClr val="00A6D6"/>
                </a:solidFill>
                <a:latin typeface="Bookman Old Style"/>
                <a:cs typeface="Bookman Old Styl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nl-NL" dirty="0"/>
          </a:p>
        </p:txBody>
      </p:sp>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3887" y="5786516"/>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8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pic>
        <p:nvPicPr>
          <p:cNvPr id="5" name="Picture 4"/>
          <p:cNvPicPr>
            <a:picLocks noChangeAspect="1"/>
          </p:cNvPicPr>
          <p:nvPr userDrawn="1"/>
        </p:nvPicPr>
        <p:blipFill>
          <a:blip r:embed="rId2"/>
          <a:stretch>
            <a:fillRect/>
          </a:stretch>
        </p:blipFill>
        <p:spPr>
          <a:xfrm>
            <a:off x="3061607" y="6156046"/>
            <a:ext cx="863373" cy="396542"/>
          </a:xfrm>
          <a:prstGeom prst="rect">
            <a:avLst/>
          </a:prstGeom>
        </p:spPr>
      </p:pic>
    </p:spTree>
    <p:extLst>
      <p:ext uri="{BB962C8B-B14F-4D97-AF65-F5344CB8AC3E}">
        <p14:creationId xmlns:p14="http://schemas.microsoft.com/office/powerpoint/2010/main" val="222253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5" name="Picture 4"/>
          <p:cNvPicPr>
            <a:picLocks noChangeAspect="1"/>
          </p:cNvPicPr>
          <p:nvPr userDrawn="1"/>
        </p:nvPicPr>
        <p:blipFill>
          <a:blip r:embed="rId2"/>
          <a:stretch>
            <a:fillRect/>
          </a:stretch>
        </p:blipFill>
        <p:spPr>
          <a:xfrm>
            <a:off x="3061607" y="6156046"/>
            <a:ext cx="863373" cy="396542"/>
          </a:xfrm>
          <a:prstGeom prst="rect">
            <a:avLst/>
          </a:prstGeom>
        </p:spPr>
      </p:pic>
    </p:spTree>
    <p:extLst>
      <p:ext uri="{BB962C8B-B14F-4D97-AF65-F5344CB8AC3E}">
        <p14:creationId xmlns:p14="http://schemas.microsoft.com/office/powerpoint/2010/main" val="246964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1_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5" name="Picture 4"/>
          <p:cNvPicPr>
            <a:picLocks noChangeAspect="1"/>
          </p:cNvPicPr>
          <p:nvPr userDrawn="1"/>
        </p:nvPicPr>
        <p:blipFill>
          <a:blip r:embed="rId2"/>
          <a:stretch>
            <a:fillRect/>
          </a:stretch>
        </p:blipFill>
        <p:spPr>
          <a:xfrm>
            <a:off x="3061607" y="6156046"/>
            <a:ext cx="863373" cy="396542"/>
          </a:xfrm>
          <a:prstGeom prst="rect">
            <a:avLst/>
          </a:prstGeom>
        </p:spPr>
      </p:pic>
    </p:spTree>
    <p:extLst>
      <p:ext uri="{BB962C8B-B14F-4D97-AF65-F5344CB8AC3E}">
        <p14:creationId xmlns:p14="http://schemas.microsoft.com/office/powerpoint/2010/main" val="427477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57200"/>
            <a:ext cx="1789112" cy="487838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917575" y="457200"/>
            <a:ext cx="5218113" cy="487838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5" name="Picture 4"/>
          <p:cNvPicPr>
            <a:picLocks noChangeAspect="1"/>
          </p:cNvPicPr>
          <p:nvPr userDrawn="1"/>
        </p:nvPicPr>
        <p:blipFill>
          <a:blip r:embed="rId2"/>
          <a:stretch>
            <a:fillRect/>
          </a:stretch>
        </p:blipFill>
        <p:spPr>
          <a:xfrm>
            <a:off x="3061607" y="6156046"/>
            <a:ext cx="863373" cy="396542"/>
          </a:xfrm>
          <a:prstGeom prst="rect">
            <a:avLst/>
          </a:prstGeom>
        </p:spPr>
      </p:pic>
    </p:spTree>
    <p:extLst>
      <p:ext uri="{BB962C8B-B14F-4D97-AF65-F5344CB8AC3E}">
        <p14:creationId xmlns:p14="http://schemas.microsoft.com/office/powerpoint/2010/main" val="381610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457200"/>
            <a:ext cx="7159625" cy="1066800"/>
          </a:xfrm>
        </p:spPr>
        <p:txBody>
          <a:bodyPr/>
          <a:lstStyle/>
          <a:p>
            <a:r>
              <a:rPr lang="en-US"/>
              <a:t>Click to edit Master title style</a:t>
            </a:r>
          </a:p>
        </p:txBody>
      </p:sp>
      <p:sp>
        <p:nvSpPr>
          <p:cNvPr id="3" name="Content Placeholder 2"/>
          <p:cNvSpPr>
            <a:spLocks noGrp="1"/>
          </p:cNvSpPr>
          <p:nvPr>
            <p:ph sz="half" idx="1"/>
          </p:nvPr>
        </p:nvSpPr>
        <p:spPr>
          <a:xfrm>
            <a:off x="925513" y="1828800"/>
            <a:ext cx="3492500" cy="350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0413" y="1828800"/>
            <a:ext cx="3494087"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0413" y="3657600"/>
            <a:ext cx="3494087" cy="167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stretch>
            <a:fillRect/>
          </a:stretch>
        </p:blipFill>
        <p:spPr>
          <a:xfrm>
            <a:off x="3061607" y="6156046"/>
            <a:ext cx="863373" cy="396542"/>
          </a:xfrm>
          <a:prstGeom prst="rect">
            <a:avLst/>
          </a:prstGeom>
        </p:spPr>
      </p:pic>
    </p:spTree>
    <p:extLst>
      <p:ext uri="{BB962C8B-B14F-4D97-AF65-F5344CB8AC3E}">
        <p14:creationId xmlns:p14="http://schemas.microsoft.com/office/powerpoint/2010/main" val="363578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97" y="-297"/>
            <a:ext cx="9144793" cy="6858594"/>
          </a:xfrm>
          <a:prstGeom prst="rect">
            <a:avLst/>
          </a:prstGeom>
        </p:spPr>
      </p:pic>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3887" y="5786516"/>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80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97" y="-297"/>
            <a:ext cx="9144793" cy="6858594"/>
          </a:xfrm>
          <a:prstGeom prst="rect">
            <a:avLst/>
          </a:prstGeom>
        </p:spPr>
      </p:pic>
      <p:sp>
        <p:nvSpPr>
          <p:cNvPr id="2" name="Titel 1"/>
          <p:cNvSpPr>
            <a:spLocks noGrp="1"/>
          </p:cNvSpPr>
          <p:nvPr>
            <p:ph type="title"/>
          </p:nvPr>
        </p:nvSpPr>
        <p:spPr/>
        <p:txBody>
          <a:bodyPr/>
          <a:lstStyle>
            <a:lvl1pPr>
              <a:defRPr>
                <a:latin typeface="+mn-lt"/>
              </a:defRPr>
            </a:lvl1p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3887" y="5786516"/>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97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97" y="-297"/>
            <a:ext cx="9144793" cy="6858594"/>
          </a:xfrm>
          <a:prstGeom prst="rect">
            <a:avLst/>
          </a:prstGeom>
        </p:spPr>
      </p:pic>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3887" y="5786516"/>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41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stretch>
            <a:fillRect/>
          </a:stretch>
        </p:blipFill>
        <p:spPr>
          <a:xfrm>
            <a:off x="-397" y="-297"/>
            <a:ext cx="9144793" cy="6858594"/>
          </a:xfrm>
          <a:prstGeom prst="rect">
            <a:avLst/>
          </a:prstGeom>
        </p:spPr>
      </p:pic>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925513" y="1828800"/>
            <a:ext cx="3492500"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70413" y="1828800"/>
            <a:ext cx="3494087"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7"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3887" y="5786516"/>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62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tretch>
            <a:fillRect/>
          </a:stretch>
        </p:blipFill>
        <p:spPr>
          <a:xfrm>
            <a:off x="-397" y="-297"/>
            <a:ext cx="9144793" cy="685859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9"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3887" y="5786516"/>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18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tretch>
            <a:fillRect/>
          </a:stretch>
        </p:blipFill>
        <p:spPr>
          <a:xfrm>
            <a:off x="-397" y="-297"/>
            <a:ext cx="9144793" cy="6858594"/>
          </a:xfrm>
          <a:prstGeom prst="rect">
            <a:avLst/>
          </a:prstGeom>
        </p:spPr>
      </p:pic>
      <p:sp>
        <p:nvSpPr>
          <p:cNvPr id="2" name="Titel 1"/>
          <p:cNvSpPr>
            <a:spLocks noGrp="1"/>
          </p:cNvSpPr>
          <p:nvPr>
            <p:ph type="title"/>
          </p:nvPr>
        </p:nvSpPr>
        <p:spPr/>
        <p:txBody>
          <a:bodyPr/>
          <a:lstStyle>
            <a:lvl1pPr>
              <a:defRPr>
                <a:latin typeface="+mn-lt"/>
              </a:defRPr>
            </a:lvl1pPr>
          </a:lstStyle>
          <a:p>
            <a:r>
              <a:rPr lang="nl-NL" dirty="0"/>
              <a:t>Klik om de stijl te bewerken</a:t>
            </a:r>
          </a:p>
        </p:txBody>
      </p:sp>
      <p:pic>
        <p:nvPicPr>
          <p:cNvPr id="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3887" y="5786516"/>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3887" y="5786813"/>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53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stretch>
            <a:fillRect/>
          </a:stretch>
        </p:blipFill>
        <p:spPr>
          <a:xfrm>
            <a:off x="-397" y="-297"/>
            <a:ext cx="9144793" cy="6858594"/>
          </a:xfrm>
          <a:prstGeom prst="rect">
            <a:avLst/>
          </a:prstGeom>
        </p:spPr>
      </p:pic>
      <p:pic>
        <p:nvPicPr>
          <p:cNvPr id="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0070" y="5896132"/>
            <a:ext cx="1967161" cy="87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23887" y="5786516"/>
            <a:ext cx="826314" cy="10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85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pic>
        <p:nvPicPr>
          <p:cNvPr id="5" name="Picture 4"/>
          <p:cNvPicPr>
            <a:picLocks noChangeAspect="1"/>
          </p:cNvPicPr>
          <p:nvPr userDrawn="1"/>
        </p:nvPicPr>
        <p:blipFill>
          <a:blip r:embed="rId2"/>
          <a:stretch>
            <a:fillRect/>
          </a:stretch>
        </p:blipFill>
        <p:spPr>
          <a:xfrm>
            <a:off x="3061607" y="6156046"/>
            <a:ext cx="863373" cy="396542"/>
          </a:xfrm>
          <a:prstGeom prst="rect">
            <a:avLst/>
          </a:prstGeom>
        </p:spPr>
      </p:pic>
    </p:spTree>
    <p:extLst>
      <p:ext uri="{BB962C8B-B14F-4D97-AF65-F5344CB8AC3E}">
        <p14:creationId xmlns:p14="http://schemas.microsoft.com/office/powerpoint/2010/main" val="341485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16"/>
          <a:stretch>
            <a:fillRect/>
          </a:stretch>
        </p:blipFill>
        <p:spPr>
          <a:xfrm>
            <a:off x="-397" y="-297"/>
            <a:ext cx="9144793" cy="6858594"/>
          </a:xfrm>
          <a:prstGeom prst="rect">
            <a:avLst/>
          </a:prstGeom>
        </p:spPr>
      </p:pic>
      <p:sp>
        <p:nvSpPr>
          <p:cNvPr id="1028" name="Rectangle 13"/>
          <p:cNvSpPr>
            <a:spLocks noChangeArrowheads="1"/>
          </p:cNvSpPr>
          <p:nvPr userDrawn="1"/>
        </p:nvSpPr>
        <p:spPr bwMode="auto">
          <a:xfrm>
            <a:off x="396" y="5730537"/>
            <a:ext cx="9144000" cy="11277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a:solidFill>
                  <a:schemeClr val="tx1"/>
                </a:solidFill>
                <a:latin typeface="Tahoma" panose="020B0604030504040204" pitchFamily="34" charset="0"/>
                <a:cs typeface="Arial" panose="020B0604020202020204" pitchFamily="34" charset="0"/>
              </a:defRPr>
            </a:lvl1pPr>
            <a:lvl2pPr marL="742950" indent="-285750" algn="ctr">
              <a:defRPr sz="2400">
                <a:solidFill>
                  <a:schemeClr val="tx1"/>
                </a:solidFill>
                <a:latin typeface="Tahoma" panose="020B0604030504040204" pitchFamily="34" charset="0"/>
                <a:cs typeface="Arial" panose="020B0604020202020204" pitchFamily="34" charset="0"/>
              </a:defRPr>
            </a:lvl2pPr>
            <a:lvl3pPr marL="1143000" indent="-228600" algn="ctr">
              <a:defRPr sz="2400">
                <a:solidFill>
                  <a:schemeClr val="tx1"/>
                </a:solidFill>
                <a:latin typeface="Tahoma" panose="020B0604030504040204" pitchFamily="34" charset="0"/>
                <a:cs typeface="Arial" panose="020B0604020202020204" pitchFamily="34" charset="0"/>
              </a:defRPr>
            </a:lvl3pPr>
            <a:lvl4pPr marL="1600200" indent="-228600" algn="ctr">
              <a:defRPr sz="2400">
                <a:solidFill>
                  <a:schemeClr val="tx1"/>
                </a:solidFill>
                <a:latin typeface="Tahoma" panose="020B0604030504040204" pitchFamily="34" charset="0"/>
                <a:cs typeface="Arial" panose="020B0604020202020204" pitchFamily="34" charset="0"/>
              </a:defRPr>
            </a:lvl4pPr>
            <a:lvl5pPr marL="2057400" indent="-228600" algn="ctr">
              <a:defRPr sz="2400">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r" eaLnBrk="1" hangingPunct="1">
              <a:defRPr/>
            </a:pPr>
            <a:endParaRPr lang="nl-NL" altLang="nl-NL" sz="2200" dirty="0"/>
          </a:p>
        </p:txBody>
      </p:sp>
      <p:pic>
        <p:nvPicPr>
          <p:cNvPr id="35842"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78000" y="6156046"/>
            <a:ext cx="1154112" cy="57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6" name="Rectangle 10"/>
          <p:cNvSpPr>
            <a:spLocks noGrp="1" noChangeArrowheads="1"/>
          </p:cNvSpPr>
          <p:nvPr>
            <p:ph type="title"/>
          </p:nvPr>
        </p:nvSpPr>
        <p:spPr bwMode="auto">
          <a:xfrm>
            <a:off x="917575" y="457200"/>
            <a:ext cx="7159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Click to edit Master title style</a:t>
            </a:r>
            <a:br>
              <a:rPr lang="nl-NL" altLang="nl-NL"/>
            </a:br>
            <a:endParaRPr lang="nl-NL" altLang="nl-NL"/>
          </a:p>
        </p:txBody>
      </p:sp>
      <p:sp>
        <p:nvSpPr>
          <p:cNvPr id="1027" name="Rectangle 11"/>
          <p:cNvSpPr>
            <a:spLocks noGrp="1" noChangeArrowheads="1"/>
          </p:cNvSpPr>
          <p:nvPr>
            <p:ph type="body" idx="1"/>
          </p:nvPr>
        </p:nvSpPr>
        <p:spPr bwMode="auto">
          <a:xfrm>
            <a:off x="925513" y="1828800"/>
            <a:ext cx="7138987"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p:txBody>
      </p:sp>
      <p:sp>
        <p:nvSpPr>
          <p:cNvPr id="1032" name="Text Box 23"/>
          <p:cNvSpPr txBox="1">
            <a:spLocks noChangeArrowheads="1"/>
          </p:cNvSpPr>
          <p:nvPr userDrawn="1"/>
        </p:nvSpPr>
        <p:spPr bwMode="auto">
          <a:xfrm>
            <a:off x="3124200" y="62484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Tahoma" panose="020B0604030504040204" pitchFamily="34" charset="0"/>
                <a:cs typeface="Arial" panose="020B0604020202020204" pitchFamily="34" charset="0"/>
              </a:defRPr>
            </a:lvl1pPr>
            <a:lvl2pPr marL="742950" indent="-285750" algn="ctr">
              <a:defRPr sz="2400">
                <a:solidFill>
                  <a:schemeClr val="tx1"/>
                </a:solidFill>
                <a:latin typeface="Tahoma" panose="020B0604030504040204" pitchFamily="34" charset="0"/>
                <a:cs typeface="Arial" panose="020B0604020202020204" pitchFamily="34" charset="0"/>
              </a:defRPr>
            </a:lvl2pPr>
            <a:lvl3pPr marL="1143000" indent="-228600" algn="ctr">
              <a:defRPr sz="2400">
                <a:solidFill>
                  <a:schemeClr val="tx1"/>
                </a:solidFill>
                <a:latin typeface="Tahoma" panose="020B0604030504040204" pitchFamily="34" charset="0"/>
                <a:cs typeface="Arial" panose="020B0604020202020204" pitchFamily="34" charset="0"/>
              </a:defRPr>
            </a:lvl3pPr>
            <a:lvl4pPr marL="1600200" indent="-228600" algn="ctr">
              <a:defRPr sz="2400">
                <a:solidFill>
                  <a:schemeClr val="tx1"/>
                </a:solidFill>
                <a:latin typeface="Tahoma" panose="020B0604030504040204" pitchFamily="34" charset="0"/>
                <a:cs typeface="Arial" panose="020B0604020202020204" pitchFamily="34" charset="0"/>
              </a:defRPr>
            </a:lvl4pPr>
            <a:lvl5pPr marL="2057400" indent="-228600" algn="ctr">
              <a:defRPr sz="2400">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r" eaLnBrk="1" hangingPunct="1">
              <a:spcBef>
                <a:spcPct val="50000"/>
              </a:spcBef>
              <a:defRPr/>
            </a:pPr>
            <a:endParaRPr lang="nl-NL" altLang="nl-NL" sz="1400" dirty="0">
              <a:solidFill>
                <a:schemeClr val="bg2"/>
              </a:solidFill>
              <a:ea typeface="ＭＳ Ｐゴシック" panose="020B0600070205080204" pitchFamily="34" charset="-128"/>
            </a:endParaRPr>
          </a:p>
        </p:txBody>
      </p:sp>
      <p:pic>
        <p:nvPicPr>
          <p:cNvPr id="1034" name="Picture 10" descr="logo_rgb4"/>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71500" y="6181725"/>
            <a:ext cx="8810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7"/>
          <p:cNvSpPr>
            <a:spLocks noChangeArrowheads="1"/>
          </p:cNvSpPr>
          <p:nvPr userDrawn="1"/>
        </p:nvSpPr>
        <p:spPr bwMode="auto">
          <a:xfrm>
            <a:off x="7735888" y="6362700"/>
            <a:ext cx="452437" cy="252413"/>
          </a:xfrm>
          <a:prstGeom prst="rect">
            <a:avLst/>
          </a:prstGeom>
          <a:noFill/>
          <a:ln w="9525">
            <a:noFill/>
            <a:miter lim="800000"/>
            <a:headEnd/>
            <a:tailEnd/>
          </a:ln>
          <a:effectLst/>
        </p:spPr>
        <p:txBody>
          <a:bodyPr lIns="0" tIns="0" rIns="0" bIns="0"/>
          <a:lstStyle>
            <a:lvl1pPr eaLnBrk="0" hangingPunct="0">
              <a:defRPr sz="2400">
                <a:solidFill>
                  <a:schemeClr val="tx1"/>
                </a:solidFill>
                <a:latin typeface="Tahoma" panose="020B0604030504040204" pitchFamily="34" charset="0"/>
                <a:cs typeface="Arial" panose="020B0604020202020204" pitchFamily="34" charset="0"/>
              </a:defRPr>
            </a:lvl1pPr>
            <a:lvl2pPr marL="37931725" indent="-37474525" eaLnBrk="0" hangingPunct="0">
              <a:defRPr sz="2400">
                <a:solidFill>
                  <a:schemeClr val="tx1"/>
                </a:solidFill>
                <a:latin typeface="Tahoma" panose="020B0604030504040204" pitchFamily="34" charset="0"/>
                <a:cs typeface="Arial" panose="020B0604020202020204" pitchFamily="34" charset="0"/>
              </a:defRPr>
            </a:lvl2pPr>
            <a:lvl3pPr eaLnBrk="0" hangingPunct="0">
              <a:defRPr sz="2400">
                <a:solidFill>
                  <a:schemeClr val="tx1"/>
                </a:solidFill>
                <a:latin typeface="Tahoma" panose="020B0604030504040204" pitchFamily="34" charset="0"/>
                <a:cs typeface="Arial" panose="020B0604020202020204" pitchFamily="34" charset="0"/>
              </a:defRPr>
            </a:lvl3pPr>
            <a:lvl4pPr eaLnBrk="0" hangingPunct="0">
              <a:defRPr sz="2400">
                <a:solidFill>
                  <a:schemeClr val="tx1"/>
                </a:solidFill>
                <a:latin typeface="Tahoma" panose="020B0604030504040204" pitchFamily="34" charset="0"/>
                <a:cs typeface="Arial" panose="020B0604020202020204" pitchFamily="34" charset="0"/>
              </a:defRPr>
            </a:lvl4pPr>
            <a:lvl5pPr eaLnBrk="0" hangingPunct="0">
              <a:defRPr sz="2400">
                <a:solidFill>
                  <a:schemeClr val="tx1"/>
                </a:solidFill>
                <a:latin typeface="Tahoma" panose="020B060403050404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r" eaLnBrk="1" hangingPunct="1">
              <a:defRPr/>
            </a:pPr>
            <a:fld id="{813162F6-5505-4565-840A-01037459C347}" type="slidenum">
              <a:rPr lang="nl-NL" altLang="nl-NL" sz="1100" smtClean="0">
                <a:ea typeface="ＭＳ Ｐゴシック" panose="020B0600070205080204" pitchFamily="34" charset="-128"/>
              </a:rPr>
              <a:pPr algn="r" eaLnBrk="1" hangingPunct="1">
                <a:defRPr/>
              </a:pPr>
              <a:t>‹#›</a:t>
            </a:fld>
            <a:endParaRPr lang="nl-NL" altLang="nl-NL" sz="1100" dirty="0">
              <a:ea typeface="ＭＳ Ｐゴシック" panose="020B0600070205080204" pitchFamily="34" charset="-128"/>
            </a:endParaRPr>
          </a:p>
        </p:txBody>
      </p:sp>
      <p:pic>
        <p:nvPicPr>
          <p:cNvPr id="16" name="Picture 15"/>
          <p:cNvPicPr>
            <a:picLocks noChangeAspect="1"/>
          </p:cNvPicPr>
          <p:nvPr userDrawn="1"/>
        </p:nvPicPr>
        <p:blipFill>
          <a:blip r:embed="rId19"/>
          <a:stretch>
            <a:fillRect/>
          </a:stretch>
        </p:blipFill>
        <p:spPr>
          <a:xfrm>
            <a:off x="3203749" y="6156046"/>
            <a:ext cx="863373" cy="396542"/>
          </a:xfrm>
          <a:prstGeom prst="rect">
            <a:avLst/>
          </a:prstGeom>
        </p:spPr>
      </p:pic>
      <p:pic>
        <p:nvPicPr>
          <p:cNvPr id="17" name="Picture 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365745" y="6156046"/>
            <a:ext cx="412510" cy="39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5" r:id="rId12"/>
    <p:sldLayoutId id="2147483661" r:id="rId13"/>
    <p:sldLayoutId id="2147483662" r:id="rId14"/>
  </p:sldLayoutIdLst>
  <p:hf hdr="0" ftr="0" dt="0"/>
  <p:txStyles>
    <p:titleStyle>
      <a:lvl1pPr marL="857250" indent="-857250" algn="l" rtl="0" eaLnBrk="0" fontAlgn="base" hangingPunct="0">
        <a:spcBef>
          <a:spcPct val="0"/>
        </a:spcBef>
        <a:spcAft>
          <a:spcPct val="0"/>
        </a:spcAft>
        <a:defRPr sz="3300">
          <a:solidFill>
            <a:schemeClr val="tx1"/>
          </a:solidFill>
          <a:latin typeface="+mj-lt"/>
          <a:ea typeface="ＭＳ Ｐゴシック"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ＭＳ Ｐゴシック"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pitchFamily="18" charset="0"/>
        <a:buChar char="•"/>
        <a:defRPr>
          <a:solidFill>
            <a:schemeClr val="tx1"/>
          </a:solidFill>
          <a:latin typeface="+mn-lt"/>
          <a:ea typeface="ＭＳ Ｐゴシック" charset="-128"/>
        </a:defRPr>
      </a:lvl2pPr>
      <a:lvl3pPr marL="957263" indent="-190500" algn="l" rtl="0" eaLnBrk="0" fontAlgn="base" hangingPunct="0">
        <a:lnSpc>
          <a:spcPts val="2500"/>
        </a:lnSpc>
        <a:spcBef>
          <a:spcPct val="0"/>
        </a:spcBef>
        <a:spcAft>
          <a:spcPct val="0"/>
        </a:spcAft>
        <a:buClr>
          <a:srgbClr val="00A6D6"/>
        </a:buClr>
        <a:buFont typeface="Times" pitchFamily="18" charset="0"/>
        <a:buChar char="•"/>
        <a:defRPr sz="1600">
          <a:solidFill>
            <a:schemeClr val="tx1"/>
          </a:solidFill>
          <a:latin typeface="+mn-lt"/>
          <a:ea typeface="ＭＳ Ｐゴシック"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ＭＳ Ｐゴシック" charset="-128"/>
        </a:defRPr>
      </a:lvl4pPr>
      <a:lvl5pPr marL="17192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ea typeface="ＭＳ Ｐゴシック"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48.emf"/><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10.jpe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0.jpeg"/><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em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324" y="545225"/>
            <a:ext cx="6965003" cy="404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id="{6E73C0B8-2030-4854-A282-CFFF0DBE0BF8}"/>
              </a:ext>
            </a:extLst>
          </p:cNvPr>
          <p:cNvSpPr>
            <a:spLocks noGrp="1"/>
          </p:cNvSpPr>
          <p:nvPr>
            <p:ph type="ctrTitle"/>
          </p:nvPr>
        </p:nvSpPr>
        <p:spPr/>
        <p:txBody>
          <a:bodyPr/>
          <a:lstStyle/>
          <a:p>
            <a:pPr algn="ctr"/>
            <a:r>
              <a:rPr lang="en-GB" sz="2000" cap="all" dirty="0"/>
              <a:t>    </a:t>
            </a:r>
            <a:r>
              <a:rPr lang="en-GB" sz="2800" cap="all" dirty="0">
                <a:solidFill>
                  <a:schemeClr val="bg1"/>
                </a:solidFill>
                <a:latin typeface="+mn-lt"/>
              </a:rPr>
              <a:t>Demasking the black hole of transportation?</a:t>
            </a:r>
            <a:br>
              <a:rPr lang="nl-NL" sz="2800" dirty="0">
                <a:solidFill>
                  <a:schemeClr val="bg1"/>
                </a:solidFill>
                <a:latin typeface="+mn-lt"/>
              </a:rPr>
            </a:br>
            <a:endParaRPr lang="nl-NL" sz="2800" dirty="0">
              <a:solidFill>
                <a:schemeClr val="bg1"/>
              </a:solidFill>
              <a:latin typeface="+mn-lt"/>
            </a:endParaRPr>
          </a:p>
        </p:txBody>
      </p:sp>
      <p:sp>
        <p:nvSpPr>
          <p:cNvPr id="3" name="Ondertitel 2">
            <a:extLst>
              <a:ext uri="{FF2B5EF4-FFF2-40B4-BE49-F238E27FC236}">
                <a16:creationId xmlns:a16="http://schemas.microsoft.com/office/drawing/2014/main" id="{2602BA1D-3B90-4C97-AF8B-90706B94FECB}"/>
              </a:ext>
            </a:extLst>
          </p:cNvPr>
          <p:cNvSpPr>
            <a:spLocks noGrp="1"/>
          </p:cNvSpPr>
          <p:nvPr>
            <p:ph type="subTitle" idx="1"/>
          </p:nvPr>
        </p:nvSpPr>
        <p:spPr>
          <a:xfrm>
            <a:off x="1455822" y="3344779"/>
            <a:ext cx="6400800" cy="938463"/>
          </a:xfrm>
          <a:noFill/>
        </p:spPr>
        <p:txBody>
          <a:bodyPr/>
          <a:lstStyle/>
          <a:p>
            <a:r>
              <a:rPr lang="nl-NL" cap="all" dirty="0">
                <a:solidFill>
                  <a:srgbClr val="FFFF00"/>
                </a:solidFill>
              </a:rPr>
              <a:t>A </a:t>
            </a:r>
            <a:r>
              <a:rPr lang="nl-NL" cap="all" dirty="0" err="1">
                <a:solidFill>
                  <a:srgbClr val="FFFF00"/>
                </a:solidFill>
              </a:rPr>
              <a:t>blocking</a:t>
            </a:r>
            <a:r>
              <a:rPr lang="nl-NL" cap="all" dirty="0">
                <a:solidFill>
                  <a:srgbClr val="FFFF00"/>
                </a:solidFill>
              </a:rPr>
              <a:t> </a:t>
            </a:r>
            <a:r>
              <a:rPr lang="nl-NL" cap="all" dirty="0" err="1">
                <a:solidFill>
                  <a:srgbClr val="FFFF00"/>
                </a:solidFill>
              </a:rPr>
              <a:t>road</a:t>
            </a:r>
            <a:r>
              <a:rPr lang="nl-NL" cap="all" dirty="0">
                <a:solidFill>
                  <a:srgbClr val="FFFF00"/>
                </a:solidFill>
              </a:rPr>
              <a:t> naar de ontwikkeling van een CO</a:t>
            </a:r>
            <a:r>
              <a:rPr lang="nl-NL" cap="all" baseline="-25000" dirty="0">
                <a:solidFill>
                  <a:srgbClr val="FFFF00"/>
                </a:solidFill>
              </a:rPr>
              <a:t>2</a:t>
            </a:r>
            <a:r>
              <a:rPr lang="nl-NL" cap="all" dirty="0">
                <a:solidFill>
                  <a:srgbClr val="FFFF00"/>
                </a:solidFill>
              </a:rPr>
              <a:t> Blockchain-georiënteerde (product) APP</a:t>
            </a:r>
          </a:p>
          <a:p>
            <a:endParaRPr lang="nl-NL" cap="all" dirty="0">
              <a:solidFill>
                <a:srgbClr val="FFFF00"/>
              </a:solidFill>
            </a:endParaRPr>
          </a:p>
          <a:p>
            <a:endParaRPr lang="nl-NL" cap="all" dirty="0"/>
          </a:p>
          <a:p>
            <a:r>
              <a:rPr lang="nl-NL" cap="all" dirty="0">
                <a:cs typeface="Arial" panose="020B0604020202020204" pitchFamily="34" charset="0"/>
              </a:rPr>
              <a:t>Yvonne Lont</a:t>
            </a:r>
          </a:p>
          <a:p>
            <a:r>
              <a:rPr lang="nl-NL" cap="all" dirty="0">
                <a:cs typeface="Arial" panose="020B0604020202020204" pitchFamily="34" charset="0"/>
              </a:rPr>
              <a:t>Ron van Duin</a:t>
            </a:r>
          </a:p>
          <a:p>
            <a:r>
              <a:rPr lang="nl-NL" cap="all" dirty="0">
                <a:cs typeface="Arial" panose="020B0604020202020204" pitchFamily="34" charset="0"/>
              </a:rPr>
              <a:t>Dirk-Pieter Jens</a:t>
            </a:r>
          </a:p>
          <a:p>
            <a:r>
              <a:rPr lang="nl-NL" cap="all" dirty="0">
                <a:cs typeface="Arial" panose="020B0604020202020204" pitchFamily="34" charset="0"/>
              </a:rPr>
              <a:t>Ben van Lier</a:t>
            </a:r>
            <a:endParaRPr lang="nl-NL" dirty="0">
              <a:cs typeface="Arial" panose="020B0604020202020204" pitchFamily="34" charset="0"/>
            </a:endParaRPr>
          </a:p>
        </p:txBody>
      </p:sp>
      <p:pic>
        <p:nvPicPr>
          <p:cNvPr id="8" name="Afbeelding 7">
            <a:extLst>
              <a:ext uri="{FF2B5EF4-FFF2-40B4-BE49-F238E27FC236}">
                <a16:creationId xmlns:a16="http://schemas.microsoft.com/office/drawing/2014/main" id="{2455D118-B20F-4621-8CFD-D1D04C2DF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
        <p:nvSpPr>
          <p:cNvPr id="6" name="Tekstvak 5">
            <a:extLst>
              <a:ext uri="{FF2B5EF4-FFF2-40B4-BE49-F238E27FC236}">
                <a16:creationId xmlns:a16="http://schemas.microsoft.com/office/drawing/2014/main" id="{03F32F6C-75A7-46E5-941B-9610507A28F3}"/>
              </a:ext>
            </a:extLst>
          </p:cNvPr>
          <p:cNvSpPr txBox="1"/>
          <p:nvPr/>
        </p:nvSpPr>
        <p:spPr>
          <a:xfrm>
            <a:off x="5815525" y="92062"/>
            <a:ext cx="3167790" cy="276999"/>
          </a:xfrm>
          <a:prstGeom prst="rect">
            <a:avLst/>
          </a:prstGeom>
          <a:noFill/>
        </p:spPr>
        <p:txBody>
          <a:bodyPr wrap="none" rtlCol="0">
            <a:spAutoFit/>
          </a:bodyPr>
          <a:lstStyle/>
          <a:p>
            <a:r>
              <a:rPr lang="nl-NL" sz="1200" i="1" dirty="0"/>
              <a:t>Seminar Blockchain in </a:t>
            </a:r>
            <a:r>
              <a:rPr lang="nl-NL" sz="1200" i="1" dirty="0" err="1"/>
              <a:t>logistics</a:t>
            </a:r>
            <a:r>
              <a:rPr lang="nl-NL" sz="1200" i="1" dirty="0"/>
              <a:t> – 12-2-2019</a:t>
            </a:r>
          </a:p>
        </p:txBody>
      </p:sp>
    </p:spTree>
    <p:extLst>
      <p:ext uri="{BB962C8B-B14F-4D97-AF65-F5344CB8AC3E}">
        <p14:creationId xmlns:p14="http://schemas.microsoft.com/office/powerpoint/2010/main" val="171529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 </a:t>
            </a:r>
            <a:r>
              <a:rPr lang="en-GB" dirty="0" err="1"/>
              <a:t>Allocatie</a:t>
            </a:r>
            <a:r>
              <a:rPr lang="en-GB" dirty="0"/>
              <a:t> </a:t>
            </a:r>
            <a:r>
              <a:rPr lang="en-GB" dirty="0" err="1"/>
              <a:t>Methoden</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3558" y="1811067"/>
            <a:ext cx="7138987" cy="293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2">
            <a:extLst>
              <a:ext uri="{FF2B5EF4-FFF2-40B4-BE49-F238E27FC236}">
                <a16:creationId xmlns:a16="http://schemas.microsoft.com/office/drawing/2014/main" id="{A3002DD6-4D4B-47AF-9944-539C84470C1F}"/>
              </a:ext>
            </a:extLst>
          </p:cNvPr>
          <p:cNvSpPr txBox="1"/>
          <p:nvPr/>
        </p:nvSpPr>
        <p:spPr>
          <a:xfrm>
            <a:off x="952391" y="5756499"/>
            <a:ext cx="4697120" cy="923330"/>
          </a:xfrm>
          <a:prstGeom prst="rect">
            <a:avLst/>
          </a:prstGeom>
          <a:noFill/>
        </p:spPr>
        <p:txBody>
          <a:bodyPr wrap="none" rtlCol="0">
            <a:spAutoFit/>
          </a:bodyPr>
          <a:lstStyle/>
          <a:p>
            <a:r>
              <a:rPr lang="nl-NL" sz="1000" dirty="0" err="1"/>
              <a:t>SCENARIO’s</a:t>
            </a:r>
            <a:endParaRPr lang="nl-NL" sz="1000" dirty="0"/>
          </a:p>
          <a:p>
            <a:r>
              <a:rPr lang="nl-NL" sz="1000" dirty="0"/>
              <a:t>Kellner, F, Otto, A, (2012) </a:t>
            </a:r>
            <a:r>
              <a:rPr lang="en-US" sz="1000" dirty="0"/>
              <a:t>Allocating CO</a:t>
            </a:r>
            <a:r>
              <a:rPr lang="en-US" sz="1000" baseline="-25000" dirty="0"/>
              <a:t>2</a:t>
            </a:r>
            <a:r>
              <a:rPr lang="en-US" sz="1000" dirty="0"/>
              <a:t> emissions to shipments in road freight</a:t>
            </a:r>
          </a:p>
          <a:p>
            <a:r>
              <a:rPr lang="en-US" sz="1000" dirty="0"/>
              <a:t>          transportation,, </a:t>
            </a:r>
            <a:r>
              <a:rPr lang="en-US" sz="1000" i="1" dirty="0"/>
              <a:t>J Management Control </a:t>
            </a:r>
            <a:r>
              <a:rPr lang="en-US" sz="1000" dirty="0"/>
              <a:t>(</a:t>
            </a:r>
            <a:r>
              <a:rPr lang="en-US" sz="1000" b="1" dirty="0"/>
              <a:t>22</a:t>
            </a:r>
            <a:r>
              <a:rPr lang="en-US" sz="1000" dirty="0"/>
              <a:t>), 451–479 </a:t>
            </a:r>
          </a:p>
          <a:p>
            <a:endParaRPr lang="nl-N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428" y="135082"/>
            <a:ext cx="1928496" cy="167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a:extLst>
              <a:ext uri="{FF2B5EF4-FFF2-40B4-BE49-F238E27FC236}">
                <a16:creationId xmlns:a16="http://schemas.microsoft.com/office/drawing/2014/main" id="{7388DDAC-53F2-4FEB-A5C6-F202DBC92B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359910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187" y="445560"/>
            <a:ext cx="7405855" cy="1244600"/>
          </a:xfrm>
        </p:spPr>
        <p:txBody>
          <a:bodyPr/>
          <a:lstStyle/>
          <a:p>
            <a:r>
              <a:rPr lang="nl-NL" dirty="0"/>
              <a:t>Interesse ? </a:t>
            </a:r>
            <a:endParaRPr lang="en-GB" dirty="0"/>
          </a:p>
        </p:txBody>
      </p:sp>
      <p:pic>
        <p:nvPicPr>
          <p:cNvPr id="5" name="Afbeelding 4">
            <a:extLst>
              <a:ext uri="{FF2B5EF4-FFF2-40B4-BE49-F238E27FC236}">
                <a16:creationId xmlns:a16="http://schemas.microsoft.com/office/drawing/2014/main" id="{C6CED419-982E-4E2B-BADF-900BB7E9D04D}"/>
              </a:ext>
            </a:extLst>
          </p:cNvPr>
          <p:cNvPicPr>
            <a:picLocks noChangeAspect="1"/>
          </p:cNvPicPr>
          <p:nvPr/>
        </p:nvPicPr>
        <p:blipFill>
          <a:blip r:embed="rId3"/>
          <a:stretch>
            <a:fillRect/>
          </a:stretch>
        </p:blipFill>
        <p:spPr>
          <a:xfrm>
            <a:off x="7603249" y="169365"/>
            <a:ext cx="1267954" cy="1455997"/>
          </a:xfrm>
          <a:prstGeom prst="rect">
            <a:avLst/>
          </a:prstGeom>
        </p:spPr>
      </p:pic>
      <p:pic>
        <p:nvPicPr>
          <p:cNvPr id="7" name="Afbeelding 6">
            <a:extLst>
              <a:ext uri="{FF2B5EF4-FFF2-40B4-BE49-F238E27FC236}">
                <a16:creationId xmlns:a16="http://schemas.microsoft.com/office/drawing/2014/main" id="{03C1124B-D713-49AB-9318-E900F44A2FCB}"/>
              </a:ext>
            </a:extLst>
          </p:cNvPr>
          <p:cNvPicPr>
            <a:picLocks noChangeAspect="1"/>
          </p:cNvPicPr>
          <p:nvPr/>
        </p:nvPicPr>
        <p:blipFill>
          <a:blip r:embed="rId4"/>
          <a:stretch>
            <a:fillRect/>
          </a:stretch>
        </p:blipFill>
        <p:spPr>
          <a:xfrm>
            <a:off x="5522496" y="1952889"/>
            <a:ext cx="3034756" cy="3279749"/>
          </a:xfrm>
          <a:prstGeom prst="rect">
            <a:avLst/>
          </a:prstGeom>
        </p:spPr>
      </p:pic>
      <p:sp>
        <p:nvSpPr>
          <p:cNvPr id="8" name="Tekstvak 7">
            <a:extLst>
              <a:ext uri="{FF2B5EF4-FFF2-40B4-BE49-F238E27FC236}">
                <a16:creationId xmlns:a16="http://schemas.microsoft.com/office/drawing/2014/main" id="{384544A1-0C01-4C22-B09E-BE850A3505D3}"/>
              </a:ext>
            </a:extLst>
          </p:cNvPr>
          <p:cNvSpPr txBox="1"/>
          <p:nvPr/>
        </p:nvSpPr>
        <p:spPr>
          <a:xfrm>
            <a:off x="664928" y="2029509"/>
            <a:ext cx="4874796" cy="3847207"/>
          </a:xfrm>
          <a:prstGeom prst="rect">
            <a:avLst/>
          </a:prstGeom>
          <a:noFill/>
        </p:spPr>
        <p:txBody>
          <a:bodyPr wrap="none" rtlCol="0">
            <a:spAutoFit/>
          </a:bodyPr>
          <a:lstStyle/>
          <a:p>
            <a:r>
              <a:rPr lang="nl-NL" dirty="0"/>
              <a:t> De consument staat steeds meer</a:t>
            </a:r>
          </a:p>
          <a:p>
            <a:r>
              <a:rPr lang="nl-NL" dirty="0"/>
              <a:t> open voor duurzaamheid</a:t>
            </a:r>
          </a:p>
          <a:p>
            <a:r>
              <a:rPr lang="nl-NL" dirty="0"/>
              <a:t> </a:t>
            </a:r>
            <a:r>
              <a:rPr lang="nl-NL" sz="1200" dirty="0"/>
              <a:t>Uit enquête blijkt dat nog een meerderheid (57,5%)</a:t>
            </a:r>
          </a:p>
          <a:p>
            <a:r>
              <a:rPr lang="nl-NL" sz="1200" dirty="0"/>
              <a:t>   van de respondenten  (n=81) geen interesse</a:t>
            </a:r>
          </a:p>
          <a:p>
            <a:r>
              <a:rPr lang="nl-NL" sz="1200" dirty="0"/>
              <a:t>   heeft om een dergelijke app te downloaden!!!</a:t>
            </a:r>
          </a:p>
          <a:p>
            <a:endParaRPr lang="nl-NL" sz="1200" dirty="0"/>
          </a:p>
          <a:p>
            <a:endParaRPr lang="nl-NL" sz="1200" dirty="0"/>
          </a:p>
          <a:p>
            <a:r>
              <a:rPr lang="nl-NL" sz="1200" dirty="0"/>
              <a:t>Kenmerkend voor de gemiddelde consument is dat zij worden </a:t>
            </a:r>
          </a:p>
          <a:p>
            <a:r>
              <a:rPr lang="nl-NL" sz="1200" dirty="0"/>
              <a:t>gezien als </a:t>
            </a:r>
            <a:r>
              <a:rPr lang="nl-NL" sz="1200" i="1" dirty="0"/>
              <a:t>welwillenden</a:t>
            </a:r>
            <a:r>
              <a:rPr lang="nl-NL" sz="1200" dirty="0"/>
              <a:t> De consumenten heeft wel oog voor </a:t>
            </a:r>
          </a:p>
          <a:p>
            <a:r>
              <a:rPr lang="nl-NL" sz="1200" dirty="0"/>
              <a:t>duurzaamheid maar het moet hen wel aantrekkelijk, </a:t>
            </a:r>
          </a:p>
          <a:p>
            <a:pPr marL="0" indent="0">
              <a:lnSpc>
                <a:spcPct val="100000"/>
              </a:lnSpc>
              <a:buNone/>
            </a:pPr>
            <a:r>
              <a:rPr lang="nl-NL" sz="1200" dirty="0"/>
              <a:t>leuk en gemakkelijk worden gemaakt (Diri, e.a., 2018).</a:t>
            </a:r>
            <a:endParaRPr lang="en-GB" sz="1200" dirty="0"/>
          </a:p>
          <a:p>
            <a:endParaRPr lang="nl-NL" sz="1200" dirty="0"/>
          </a:p>
          <a:p>
            <a:endParaRPr lang="nl-NL" dirty="0"/>
          </a:p>
          <a:p>
            <a:r>
              <a:rPr lang="nl-NL" dirty="0"/>
              <a:t> Maar hoe zit het met de verlader?</a:t>
            </a:r>
          </a:p>
          <a:p>
            <a:r>
              <a:rPr lang="nl-NL" sz="1200" dirty="0"/>
              <a:t>   </a:t>
            </a:r>
            <a:r>
              <a:rPr lang="nl-NL" sz="1600" b="1" dirty="0">
                <a:solidFill>
                  <a:srgbClr val="FF0000"/>
                </a:solidFill>
              </a:rPr>
              <a:t>Naar een CO</a:t>
            </a:r>
            <a:r>
              <a:rPr lang="nl-NL" sz="1600" b="1" baseline="-25000" dirty="0">
                <a:solidFill>
                  <a:srgbClr val="FF0000"/>
                </a:solidFill>
              </a:rPr>
              <a:t>2</a:t>
            </a:r>
            <a:r>
              <a:rPr lang="nl-NL" sz="1600" b="1" dirty="0">
                <a:solidFill>
                  <a:srgbClr val="FF0000"/>
                </a:solidFill>
              </a:rPr>
              <a:t>-keurmerk?</a:t>
            </a:r>
          </a:p>
        </p:txBody>
      </p:sp>
      <p:pic>
        <p:nvPicPr>
          <p:cNvPr id="3" name="Afbeelding 2">
            <a:extLst>
              <a:ext uri="{FF2B5EF4-FFF2-40B4-BE49-F238E27FC236}">
                <a16:creationId xmlns:a16="http://schemas.microsoft.com/office/drawing/2014/main" id="{D157930B-BCFA-4619-83A3-EDE461C1B6F2}"/>
              </a:ext>
            </a:extLst>
          </p:cNvPr>
          <p:cNvPicPr>
            <a:picLocks noChangeAspect="1"/>
          </p:cNvPicPr>
          <p:nvPr/>
        </p:nvPicPr>
        <p:blipFill>
          <a:blip r:embed="rId5"/>
          <a:stretch>
            <a:fillRect/>
          </a:stretch>
        </p:blipFill>
        <p:spPr>
          <a:xfrm>
            <a:off x="863048" y="6259623"/>
            <a:ext cx="5260726" cy="305633"/>
          </a:xfrm>
          <a:prstGeom prst="rect">
            <a:avLst/>
          </a:prstGeom>
        </p:spPr>
      </p:pic>
      <p:pic>
        <p:nvPicPr>
          <p:cNvPr id="9" name="Afbeelding 8">
            <a:extLst>
              <a:ext uri="{FF2B5EF4-FFF2-40B4-BE49-F238E27FC236}">
                <a16:creationId xmlns:a16="http://schemas.microsoft.com/office/drawing/2014/main" id="{E21B5156-A55B-4240-9A2E-9ED09F8BB6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241815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839" y="322118"/>
            <a:ext cx="7810789" cy="1244600"/>
          </a:xfrm>
        </p:spPr>
        <p:txBody>
          <a:bodyPr/>
          <a:lstStyle/>
          <a:p>
            <a:pPr marL="0" indent="0"/>
            <a:r>
              <a:rPr lang="nl-NL" dirty="0">
                <a:solidFill>
                  <a:srgbClr val="FF0000"/>
                </a:solidFill>
              </a:rPr>
              <a:t>Meer transparantie is nodig in de keten</a:t>
            </a:r>
            <a:br>
              <a:rPr lang="nl-NL" dirty="0">
                <a:solidFill>
                  <a:srgbClr val="FF0000"/>
                </a:solidFill>
              </a:rPr>
            </a:br>
            <a:r>
              <a:rPr lang="nl-NL" dirty="0"/>
              <a:t>(</a:t>
            </a:r>
            <a:r>
              <a:rPr lang="nl-NL" dirty="0" err="1"/>
              <a:t>Summit</a:t>
            </a:r>
            <a:r>
              <a:rPr lang="nl-NL" dirty="0"/>
              <a:t> Ketenregie, 6/12/2018)</a:t>
            </a:r>
            <a:endParaRPr lang="en-GB" dirty="0"/>
          </a:p>
        </p:txBody>
      </p:sp>
      <p:sp>
        <p:nvSpPr>
          <p:cNvPr id="3" name="Content Placeholder 2"/>
          <p:cNvSpPr>
            <a:spLocks noGrp="1"/>
          </p:cNvSpPr>
          <p:nvPr>
            <p:ph idx="1"/>
          </p:nvPr>
        </p:nvSpPr>
        <p:spPr>
          <a:xfrm>
            <a:off x="894340" y="1298865"/>
            <a:ext cx="7138987" cy="3506788"/>
          </a:xfrm>
        </p:spPr>
        <p:txBody>
          <a:bodyPr/>
          <a:lstStyle/>
          <a:p>
            <a:endParaRPr lang="nl-NL" dirty="0"/>
          </a:p>
          <a:p>
            <a:r>
              <a:rPr lang="nl-NL" dirty="0"/>
              <a:t>Ted van </a:t>
            </a:r>
            <a:r>
              <a:rPr lang="nl-NL" dirty="0" err="1"/>
              <a:t>Deijck</a:t>
            </a:r>
            <a:r>
              <a:rPr lang="nl-NL" dirty="0"/>
              <a:t>, Supply chain manager bij Swinkels Family </a:t>
            </a:r>
            <a:r>
              <a:rPr lang="nl-NL" dirty="0" err="1"/>
              <a:t>Brewers</a:t>
            </a:r>
            <a:r>
              <a:rPr lang="nl-NL" dirty="0"/>
              <a:t> (Bavaria),</a:t>
            </a:r>
          </a:p>
          <a:p>
            <a:endParaRPr lang="nl-NL" dirty="0"/>
          </a:p>
          <a:p>
            <a:r>
              <a:rPr lang="nl-NL" dirty="0"/>
              <a:t>het knelpunt waar veel verladers tegen aanlopen in hun samenwerking met logistiek dienstverleners. </a:t>
            </a:r>
          </a:p>
          <a:p>
            <a:endParaRPr lang="nl-NL" dirty="0"/>
          </a:p>
          <a:p>
            <a:pPr marL="0" indent="0">
              <a:buNone/>
            </a:pPr>
            <a:r>
              <a:rPr lang="nl-NL" dirty="0"/>
              <a:t>“</a:t>
            </a:r>
            <a:r>
              <a:rPr lang="nl-NL" sz="1600" i="1" dirty="0"/>
              <a:t>Als organisatie hebben wij een duurzaamheidsdoelstelling om voor 50 procent circulair te zijn. Dat doen we onder meer door de optimalisatie van laadgewicht, slimme transportplanning en multimodale oplossingen. </a:t>
            </a:r>
            <a:r>
              <a:rPr lang="nl-NL" sz="1600" b="1" i="1" dirty="0">
                <a:solidFill>
                  <a:srgbClr val="FF0000"/>
                </a:solidFill>
              </a:rPr>
              <a:t>Maar wat we daar voor nodig hebben is transparantie in de keten.</a:t>
            </a:r>
            <a:r>
              <a:rPr lang="nl-NL" sz="1600" i="1" dirty="0"/>
              <a:t> Dat is het kernwoord. </a:t>
            </a:r>
            <a:r>
              <a:rPr lang="nl-NL" sz="1600" b="1" i="1" dirty="0">
                <a:solidFill>
                  <a:srgbClr val="FF0000"/>
                </a:solidFill>
              </a:rPr>
              <a:t>Waar in het transportproces stoten we CO2 uit </a:t>
            </a:r>
            <a:r>
              <a:rPr lang="nl-NL" sz="1600" i="1" dirty="0"/>
              <a:t>en wat kunnen we doen om dat te optimaliseren? Als we daarover op een </a:t>
            </a:r>
            <a:r>
              <a:rPr lang="nl-NL" sz="1600" b="1" i="1" dirty="0">
                <a:solidFill>
                  <a:srgbClr val="FF0000"/>
                </a:solidFill>
              </a:rPr>
              <a:t>open manier data kunnen delen</a:t>
            </a:r>
            <a:r>
              <a:rPr lang="nl-NL" sz="1600" i="1" dirty="0"/>
              <a:t>, dan kan het percentage leegrijden verder omlaag</a:t>
            </a:r>
            <a:r>
              <a:rPr lang="nl-NL" i="1" dirty="0"/>
              <a:t>.”</a:t>
            </a:r>
          </a:p>
          <a:p>
            <a:endParaRPr lang="en-GB" dirty="0"/>
          </a:p>
        </p:txBody>
      </p:sp>
      <p:pic>
        <p:nvPicPr>
          <p:cNvPr id="4" name="Afbeelding 3">
            <a:extLst>
              <a:ext uri="{FF2B5EF4-FFF2-40B4-BE49-F238E27FC236}">
                <a16:creationId xmlns:a16="http://schemas.microsoft.com/office/drawing/2014/main" id="{78A346B8-4BC1-45FC-BC7D-41AF1BDB9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48837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Conclusies</a:t>
            </a:r>
            <a:r>
              <a:rPr lang="en-GB" dirty="0"/>
              <a:t> &amp; </a:t>
            </a:r>
            <a:r>
              <a:rPr lang="en-GB" dirty="0" err="1"/>
              <a:t>vervolg</a:t>
            </a:r>
            <a:endParaRPr lang="en-GB" dirty="0"/>
          </a:p>
        </p:txBody>
      </p:sp>
      <p:sp>
        <p:nvSpPr>
          <p:cNvPr id="3" name="Content Placeholder 2"/>
          <p:cNvSpPr>
            <a:spLocks noGrp="1"/>
          </p:cNvSpPr>
          <p:nvPr>
            <p:ph idx="1"/>
          </p:nvPr>
        </p:nvSpPr>
        <p:spPr>
          <a:xfrm>
            <a:off x="925513" y="1951020"/>
            <a:ext cx="7451232" cy="3766607"/>
          </a:xfrm>
        </p:spPr>
        <p:txBody>
          <a:bodyPr/>
          <a:lstStyle/>
          <a:p>
            <a:r>
              <a:rPr lang="en-GB" dirty="0"/>
              <a:t>Techniek is </a:t>
            </a:r>
            <a:r>
              <a:rPr lang="en-GB" dirty="0" err="1"/>
              <a:t>niet</a:t>
            </a:r>
            <a:r>
              <a:rPr lang="en-GB" dirty="0"/>
              <a:t> </a:t>
            </a:r>
            <a:r>
              <a:rPr lang="en-GB" dirty="0" err="1"/>
              <a:t>afhankelijk</a:t>
            </a:r>
            <a:r>
              <a:rPr lang="en-GB" dirty="0"/>
              <a:t> van Hyperledger</a:t>
            </a:r>
          </a:p>
          <a:p>
            <a:pPr lvl="1"/>
            <a:endParaRPr lang="en-GB" dirty="0"/>
          </a:p>
          <a:p>
            <a:r>
              <a:rPr lang="en-GB" dirty="0"/>
              <a:t> MKB in Logistics project </a:t>
            </a:r>
          </a:p>
          <a:p>
            <a:endParaRPr lang="en-GB" dirty="0"/>
          </a:p>
          <a:p>
            <a:endParaRPr lang="en-GB" dirty="0"/>
          </a:p>
          <a:p>
            <a:r>
              <a:rPr lang="en-GB" dirty="0" err="1"/>
              <a:t>Technisch</a:t>
            </a:r>
            <a:r>
              <a:rPr lang="en-GB" dirty="0"/>
              <a:t> </a:t>
            </a:r>
            <a:r>
              <a:rPr lang="en-GB" dirty="0" err="1"/>
              <a:t>haalbaar</a:t>
            </a:r>
            <a:r>
              <a:rPr lang="en-GB" dirty="0"/>
              <a:t>……maar</a:t>
            </a:r>
          </a:p>
          <a:p>
            <a:endParaRPr lang="en-GB" dirty="0"/>
          </a:p>
          <a:p>
            <a:endParaRPr lang="en-GB" dirty="0"/>
          </a:p>
          <a:p>
            <a:endParaRPr lang="en-GB" dirty="0"/>
          </a:p>
          <a:p>
            <a:endParaRPr lang="en-GB" dirty="0"/>
          </a:p>
          <a:p>
            <a:pPr marL="0" indent="0">
              <a:buNone/>
            </a:pPr>
            <a:r>
              <a:rPr lang="en-GB" sz="1000" dirty="0"/>
              <a:t> </a:t>
            </a:r>
            <a:r>
              <a:rPr lang="en-GB" sz="1200" dirty="0" err="1"/>
              <a:t>Waarde</a:t>
            </a:r>
            <a:r>
              <a:rPr lang="en-GB" sz="1200" dirty="0"/>
              <a:t> </a:t>
            </a:r>
            <a:r>
              <a:rPr lang="en-GB" sz="1200" dirty="0" err="1"/>
              <a:t>propositie</a:t>
            </a:r>
            <a:r>
              <a:rPr lang="en-GB" sz="1200" dirty="0"/>
              <a:t> van Blockchain </a:t>
            </a:r>
            <a:r>
              <a:rPr lang="en-GB" sz="1200" dirty="0" err="1"/>
              <a:t>moet</a:t>
            </a:r>
            <a:r>
              <a:rPr lang="en-GB" sz="1200" dirty="0"/>
              <a:t> door </a:t>
            </a:r>
            <a:r>
              <a:rPr lang="en-GB" sz="1200" dirty="0" err="1"/>
              <a:t>alle</a:t>
            </a:r>
            <a:r>
              <a:rPr lang="en-GB" sz="1200" dirty="0"/>
              <a:t> </a:t>
            </a:r>
            <a:r>
              <a:rPr lang="en-GB" sz="1200" dirty="0" err="1"/>
              <a:t>partijen</a:t>
            </a:r>
            <a:r>
              <a:rPr lang="en-GB" sz="1200" dirty="0"/>
              <a:t> in de </a:t>
            </a:r>
            <a:r>
              <a:rPr lang="en-GB" sz="1200" dirty="0" err="1"/>
              <a:t>keten</a:t>
            </a:r>
            <a:r>
              <a:rPr lang="en-GB" sz="1200" dirty="0"/>
              <a:t> </a:t>
            </a:r>
            <a:r>
              <a:rPr lang="en-GB" sz="1200" dirty="0" err="1"/>
              <a:t>erkend</a:t>
            </a:r>
            <a:r>
              <a:rPr lang="en-GB" sz="1200" dirty="0"/>
              <a:t> en </a:t>
            </a:r>
            <a:r>
              <a:rPr lang="en-GB" sz="1200" dirty="0" err="1"/>
              <a:t>ondersteund</a:t>
            </a:r>
            <a:endParaRPr lang="en-GB" sz="1200" dirty="0"/>
          </a:p>
          <a:p>
            <a:pPr marL="0" indent="0">
              <a:buNone/>
            </a:pPr>
            <a:r>
              <a:rPr lang="en-GB" sz="1200" dirty="0"/>
              <a:t> (full commitment) </a:t>
            </a:r>
            <a:r>
              <a:rPr lang="en-GB" sz="1200" dirty="0" err="1"/>
              <a:t>worden</a:t>
            </a:r>
            <a:r>
              <a:rPr lang="en-GB" sz="12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95" y="2913993"/>
            <a:ext cx="4912368" cy="215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a:extLst>
              <a:ext uri="{FF2B5EF4-FFF2-40B4-BE49-F238E27FC236}">
                <a16:creationId xmlns:a16="http://schemas.microsoft.com/office/drawing/2014/main" id="{52A588F7-F49B-4337-98AD-101E24B3B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58771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Stellingen</a:t>
            </a:r>
            <a:r>
              <a:rPr lang="en-GB" dirty="0"/>
              <a:t> </a:t>
            </a:r>
            <a:r>
              <a:rPr lang="en-GB" dirty="0" err="1"/>
              <a:t>nav</a:t>
            </a:r>
            <a:r>
              <a:rPr lang="en-GB" dirty="0"/>
              <a:t> het </a:t>
            </a:r>
            <a:r>
              <a:rPr lang="en-GB" dirty="0" err="1"/>
              <a:t>onderzoek</a:t>
            </a:r>
            <a:endParaRPr lang="en-GB" dirty="0"/>
          </a:p>
        </p:txBody>
      </p:sp>
      <p:sp>
        <p:nvSpPr>
          <p:cNvPr id="3" name="Content Placeholder 2"/>
          <p:cNvSpPr>
            <a:spLocks noGrp="1"/>
          </p:cNvSpPr>
          <p:nvPr>
            <p:ph idx="1"/>
          </p:nvPr>
        </p:nvSpPr>
        <p:spPr>
          <a:xfrm>
            <a:off x="925512" y="1153390"/>
            <a:ext cx="7537551" cy="3506788"/>
          </a:xfrm>
        </p:spPr>
        <p:txBody>
          <a:bodyPr/>
          <a:lstStyle/>
          <a:p>
            <a:r>
              <a:rPr lang="nl-NL" dirty="0"/>
              <a:t>Het succes van een private blockchain draait om </a:t>
            </a:r>
          </a:p>
          <a:p>
            <a:pPr marL="0" indent="0">
              <a:buNone/>
            </a:pPr>
            <a:r>
              <a:rPr lang="nl-NL" dirty="0"/>
              <a:t>   vertrouwen van de partijen onderling; het voelt net </a:t>
            </a:r>
          </a:p>
          <a:p>
            <a:pPr marL="0" indent="0">
              <a:buNone/>
            </a:pPr>
            <a:r>
              <a:rPr lang="nl-NL" dirty="0"/>
              <a:t>   alsof je met je collega's naar de sauna gaat! </a:t>
            </a:r>
          </a:p>
          <a:p>
            <a:endParaRPr lang="en-GB" dirty="0"/>
          </a:p>
          <a:p>
            <a:endParaRPr lang="en-GB" dirty="0"/>
          </a:p>
          <a:p>
            <a:endParaRPr lang="en-GB" dirty="0"/>
          </a:p>
          <a:p>
            <a:endParaRPr lang="en-GB" dirty="0"/>
          </a:p>
          <a:p>
            <a:endParaRPr lang="en-GB" dirty="0"/>
          </a:p>
          <a:p>
            <a:endParaRPr lang="en-GB" dirty="0"/>
          </a:p>
          <a:p>
            <a:endParaRPr lang="en-GB" dirty="0"/>
          </a:p>
          <a:p>
            <a:r>
              <a:rPr lang="nl-NL" dirty="0"/>
              <a:t>Het is logischer financiële transacties/logistieke administratieve handelingen in de blockchain op te slaan dan logistieke berekeningen   </a:t>
            </a:r>
          </a:p>
          <a:p>
            <a:r>
              <a:rPr lang="nl-NL" dirty="0"/>
              <a:t> Het bedrijfsleven binnen MKB  heeft te weinig </a:t>
            </a:r>
          </a:p>
          <a:p>
            <a:pPr marL="0" indent="0">
              <a:buNone/>
            </a:pPr>
            <a:r>
              <a:rPr lang="nl-NL" dirty="0"/>
              <a:t>    macht in de keten, het is aan de grote partijen</a:t>
            </a:r>
          </a:p>
          <a:p>
            <a:pPr marL="0" indent="0">
              <a:buNone/>
            </a:pPr>
            <a:r>
              <a:rPr lang="nl-NL" dirty="0"/>
              <a:t>    om te starten </a:t>
            </a:r>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561" y="231780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333" y="2317804"/>
            <a:ext cx="30997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a:extLst>
              <a:ext uri="{FF2B5EF4-FFF2-40B4-BE49-F238E27FC236}">
                <a16:creationId xmlns:a16="http://schemas.microsoft.com/office/drawing/2014/main" id="{D0FC2D30-72C8-4DE4-8B53-0C9503D284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3409056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7055" y="480234"/>
            <a:ext cx="5193585" cy="1752600"/>
          </a:xfrm>
        </p:spPr>
        <p:txBody>
          <a:bodyPr/>
          <a:lstStyle/>
          <a:p>
            <a:r>
              <a:rPr lang="nl-NL" sz="1800" i="1" dirty="0"/>
              <a:t>Hoe kan blockchain technologie worden gebruikt in uw logistieke keten en wat zijn de effecten voor uw keten positie? </a:t>
            </a:r>
          </a:p>
          <a:p>
            <a:r>
              <a:rPr lang="nl-NL" sz="1800" dirty="0"/>
              <a:t>​</a:t>
            </a:r>
          </a:p>
          <a:p>
            <a:endParaRPr lang="nl-NL" sz="1800" dirty="0"/>
          </a:p>
          <a:p>
            <a:endParaRPr lang="nl-NL" sz="1800" dirty="0"/>
          </a:p>
          <a:p>
            <a:pPr marL="285750" indent="-285750" algn="l">
              <a:buFont typeface="Arial" panose="020B0604020202020204" pitchFamily="34" charset="0"/>
              <a:buChar char="•"/>
            </a:pPr>
            <a:r>
              <a:rPr lang="nl-NL" sz="1400" dirty="0"/>
              <a:t>Het doel van onderzoek is te analyseren, ontwikkelen van  evaluatiemethoden om de effecten van blockchain op de financiële en logistieke processen  in kaart te brengen.​</a:t>
            </a:r>
          </a:p>
          <a:p>
            <a:pPr marL="285750" indent="-285750" algn="l">
              <a:buFont typeface="Arial" panose="020B0604020202020204" pitchFamily="34" charset="0"/>
              <a:buChar char="•"/>
            </a:pPr>
            <a:endParaRPr lang="nl-NL" sz="1400" dirty="0"/>
          </a:p>
          <a:p>
            <a:pPr marL="285750" indent="-285750" algn="l">
              <a:buFont typeface="Arial" panose="020B0604020202020204" pitchFamily="34" charset="0"/>
              <a:buChar char="•"/>
            </a:pPr>
            <a:r>
              <a:rPr lang="nl-NL" sz="1400" dirty="0"/>
              <a:t> Voor elke MKB wordt een scenario-analyse uitgevoerd. ​</a:t>
            </a:r>
          </a:p>
          <a:p>
            <a:pPr marL="285750" indent="-285750" algn="l">
              <a:buFont typeface="Arial" panose="020B0604020202020204" pitchFamily="34" charset="0"/>
              <a:buChar char="•"/>
            </a:pPr>
            <a:endParaRPr lang="nl-NL" sz="1400" dirty="0"/>
          </a:p>
          <a:p>
            <a:pPr marL="285750" indent="-285750" algn="l">
              <a:buFont typeface="Arial" panose="020B0604020202020204" pitchFamily="34" charset="0"/>
              <a:buChar char="•"/>
            </a:pPr>
            <a:r>
              <a:rPr lang="nl-NL" sz="1400" dirty="0"/>
              <a:t>Usercases  in Farmacie, Groente &amp; Fruit &amp; Bouwlogistiek</a:t>
            </a:r>
          </a:p>
          <a:p>
            <a:pPr algn="l"/>
            <a:r>
              <a:rPr lang="nl-NL" sz="1400" dirty="0"/>
              <a:t>      ​</a:t>
            </a:r>
          </a:p>
          <a:p>
            <a:endParaRPr lang="nl-NL" sz="1800" dirty="0"/>
          </a:p>
          <a:p>
            <a:endParaRPr lang="nl-NL" sz="1800" dirty="0"/>
          </a:p>
          <a:p>
            <a:r>
              <a:rPr lang="nl-NL" sz="1800" dirty="0"/>
              <a:t>​</a:t>
            </a:r>
          </a:p>
          <a:p>
            <a:endParaRPr lang="nl-NL" sz="1800" dirty="0"/>
          </a:p>
          <a:p>
            <a:endParaRPr lang="nl-NL" sz="1800" dirty="0"/>
          </a:p>
          <a:p>
            <a:endParaRPr lang="nl-NL" sz="1800" dirty="0"/>
          </a:p>
          <a:p>
            <a:endParaRPr lang="nl-NL" sz="1800" dirty="0"/>
          </a:p>
          <a:p>
            <a:endParaRPr lang="nl-NL" sz="1800" dirty="0"/>
          </a:p>
          <a:p>
            <a:endParaRPr lang="nl-NL" sz="1800" dirty="0"/>
          </a:p>
          <a:p>
            <a:endParaRPr lang="nl-NL" sz="1800" dirty="0"/>
          </a:p>
          <a:p>
            <a:r>
              <a:rPr lang="en-GB" sz="1800" dirty="0"/>
              <a:t>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67" y="4905817"/>
            <a:ext cx="2083299" cy="138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612" y="5829300"/>
            <a:ext cx="2000052" cy="92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8435" y="4769334"/>
            <a:ext cx="1591540" cy="105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2690" y="103909"/>
            <a:ext cx="2030147" cy="138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5870" y="2223654"/>
            <a:ext cx="1226224" cy="301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2795" y="1488597"/>
            <a:ext cx="2299299" cy="628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8391" y="2432625"/>
            <a:ext cx="1939701" cy="191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fbeelding 11">
            <a:extLst>
              <a:ext uri="{FF2B5EF4-FFF2-40B4-BE49-F238E27FC236}">
                <a16:creationId xmlns:a16="http://schemas.microsoft.com/office/drawing/2014/main" id="{53AFA230-E41D-4688-968C-45C845D258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427875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154B-9DD6-4126-ABAC-AFD0EFA7B315}"/>
              </a:ext>
            </a:extLst>
          </p:cNvPr>
          <p:cNvSpPr>
            <a:spLocks noGrp="1"/>
          </p:cNvSpPr>
          <p:nvPr>
            <p:ph type="title"/>
          </p:nvPr>
        </p:nvSpPr>
        <p:spPr>
          <a:xfrm>
            <a:off x="3490325" y="396689"/>
            <a:ext cx="5539063" cy="964263"/>
          </a:xfrm>
        </p:spPr>
        <p:txBody>
          <a:bodyPr/>
          <a:lstStyle/>
          <a:p>
            <a:r>
              <a:rPr lang="nl-NL" sz="1600" cap="all" dirty="0"/>
              <a:t>De ontwikkeling van een CO</a:t>
            </a:r>
            <a:r>
              <a:rPr lang="nl-NL" sz="1600" cap="all" baseline="-25000" dirty="0"/>
              <a:t>2</a:t>
            </a:r>
            <a:br>
              <a:rPr lang="nl-NL" sz="1600" cap="all" baseline="-25000" dirty="0"/>
            </a:br>
            <a:br>
              <a:rPr lang="nl-NL" sz="1600" cap="all" baseline="-25000" dirty="0"/>
            </a:br>
            <a:r>
              <a:rPr lang="nl-NL" sz="1600" cap="all" dirty="0"/>
              <a:t> Blockchain-georiënteerde (product) APP</a:t>
            </a:r>
            <a:br>
              <a:rPr lang="nl-NL" sz="1600" dirty="0"/>
            </a:br>
            <a:endParaRPr lang="en-US" sz="1600" dirty="0"/>
          </a:p>
        </p:txBody>
      </p:sp>
      <p:graphicFrame>
        <p:nvGraphicFramePr>
          <p:cNvPr id="4" name="Tijdelijke aanduiding voor inhoud 3">
            <a:extLst>
              <a:ext uri="{FF2B5EF4-FFF2-40B4-BE49-F238E27FC236}">
                <a16:creationId xmlns:a16="http://schemas.microsoft.com/office/drawing/2014/main" id="{6F8E1B0B-675E-4CAC-AED0-77E62E965073}"/>
              </a:ext>
            </a:extLst>
          </p:cNvPr>
          <p:cNvGraphicFramePr>
            <a:graphicFrameLocks noGrp="1"/>
          </p:cNvGraphicFramePr>
          <p:nvPr>
            <p:ph idx="1"/>
            <p:extLst>
              <p:ext uri="{D42A27DB-BD31-4B8C-83A1-F6EECF244321}">
                <p14:modId xmlns:p14="http://schemas.microsoft.com/office/powerpoint/2010/main" val="3613886263"/>
              </p:ext>
            </p:extLst>
          </p:nvPr>
        </p:nvGraphicFramePr>
        <p:xfrm>
          <a:off x="883824" y="1201487"/>
          <a:ext cx="8031456" cy="4455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hoek 4">
            <a:extLst>
              <a:ext uri="{FF2B5EF4-FFF2-40B4-BE49-F238E27FC236}">
                <a16:creationId xmlns:a16="http://schemas.microsoft.com/office/drawing/2014/main" id="{903610CB-8D61-4B0B-A6C4-55690291038F}"/>
              </a:ext>
            </a:extLst>
          </p:cNvPr>
          <p:cNvSpPr/>
          <p:nvPr/>
        </p:nvSpPr>
        <p:spPr>
          <a:xfrm>
            <a:off x="1450889" y="6494350"/>
            <a:ext cx="2364288" cy="215444"/>
          </a:xfrm>
          <a:prstGeom prst="rect">
            <a:avLst/>
          </a:prstGeom>
        </p:spPr>
        <p:txBody>
          <a:bodyPr wrap="square">
            <a:spAutoFit/>
          </a:bodyPr>
          <a:lstStyle/>
          <a:p>
            <a:r>
              <a:rPr lang="nl-NL" sz="800" dirty="0"/>
              <a:t>Afbeelding: Emanuel </a:t>
            </a:r>
            <a:r>
              <a:rPr lang="nl-NL" sz="800" dirty="0" err="1"/>
              <a:t>Balanzategui</a:t>
            </a:r>
            <a:r>
              <a:rPr lang="nl-NL" sz="800" dirty="0"/>
              <a:t> (CC BY-NC 2)</a:t>
            </a:r>
          </a:p>
        </p:txBody>
      </p:sp>
      <p:pic>
        <p:nvPicPr>
          <p:cNvPr id="7" name="Afbeelding 6">
            <a:extLst>
              <a:ext uri="{FF2B5EF4-FFF2-40B4-BE49-F238E27FC236}">
                <a16:creationId xmlns:a16="http://schemas.microsoft.com/office/drawing/2014/main" id="{95BD9D96-2B43-4400-B9BF-D3A950A14E94}"/>
              </a:ext>
            </a:extLst>
          </p:cNvPr>
          <p:cNvPicPr>
            <a:picLocks noChangeAspect="1"/>
          </p:cNvPicPr>
          <p:nvPr/>
        </p:nvPicPr>
        <p:blipFill>
          <a:blip r:embed="rId7"/>
          <a:stretch>
            <a:fillRect/>
          </a:stretch>
        </p:blipFill>
        <p:spPr>
          <a:xfrm>
            <a:off x="1730665" y="5293542"/>
            <a:ext cx="1804737" cy="1200808"/>
          </a:xfrm>
          <a:prstGeom prst="rect">
            <a:avLst/>
          </a:prstGeom>
        </p:spPr>
      </p:pic>
      <p:pic>
        <p:nvPicPr>
          <p:cNvPr id="8" name="Afbeelding 7">
            <a:extLst>
              <a:ext uri="{FF2B5EF4-FFF2-40B4-BE49-F238E27FC236}">
                <a16:creationId xmlns:a16="http://schemas.microsoft.com/office/drawing/2014/main" id="{844E97C3-2162-4258-916E-211F77A0E3DE}"/>
              </a:ext>
            </a:extLst>
          </p:cNvPr>
          <p:cNvPicPr>
            <a:picLocks noChangeAspect="1"/>
          </p:cNvPicPr>
          <p:nvPr/>
        </p:nvPicPr>
        <p:blipFill>
          <a:blip r:embed="rId8"/>
          <a:stretch>
            <a:fillRect/>
          </a:stretch>
        </p:blipFill>
        <p:spPr>
          <a:xfrm>
            <a:off x="6819642" y="2752981"/>
            <a:ext cx="1685001" cy="1624263"/>
          </a:xfrm>
          <a:prstGeom prst="rect">
            <a:avLst/>
          </a:prstGeom>
        </p:spPr>
      </p:pic>
      <p:pic>
        <p:nvPicPr>
          <p:cNvPr id="9" name="Afbeelding 8">
            <a:extLst>
              <a:ext uri="{FF2B5EF4-FFF2-40B4-BE49-F238E27FC236}">
                <a16:creationId xmlns:a16="http://schemas.microsoft.com/office/drawing/2014/main" id="{9C2F8E60-E19B-45DC-8E64-4A975EC24D91}"/>
              </a:ext>
            </a:extLst>
          </p:cNvPr>
          <p:cNvPicPr>
            <a:picLocks noChangeAspect="1"/>
          </p:cNvPicPr>
          <p:nvPr/>
        </p:nvPicPr>
        <p:blipFill>
          <a:blip r:embed="rId9"/>
          <a:stretch>
            <a:fillRect/>
          </a:stretch>
        </p:blipFill>
        <p:spPr>
          <a:xfrm>
            <a:off x="1156573" y="1448976"/>
            <a:ext cx="1406692" cy="939670"/>
          </a:xfrm>
          <a:prstGeom prst="rect">
            <a:avLst/>
          </a:prstGeom>
        </p:spPr>
      </p:pic>
      <p:sp>
        <p:nvSpPr>
          <p:cNvPr id="11" name="Rechthoek 10">
            <a:extLst>
              <a:ext uri="{FF2B5EF4-FFF2-40B4-BE49-F238E27FC236}">
                <a16:creationId xmlns:a16="http://schemas.microsoft.com/office/drawing/2014/main" id="{8954D5C2-2DE5-413B-B8A6-B8177DB7D86B}"/>
              </a:ext>
            </a:extLst>
          </p:cNvPr>
          <p:cNvSpPr/>
          <p:nvPr/>
        </p:nvSpPr>
        <p:spPr>
          <a:xfrm>
            <a:off x="1647326" y="4136729"/>
            <a:ext cx="1842999" cy="9908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4" name="Afbeelding 13">
            <a:extLst>
              <a:ext uri="{FF2B5EF4-FFF2-40B4-BE49-F238E27FC236}">
                <a16:creationId xmlns:a16="http://schemas.microsoft.com/office/drawing/2014/main" id="{C7BC5228-8621-423D-9347-48FABFFB5CAB}"/>
              </a:ext>
            </a:extLst>
          </p:cNvPr>
          <p:cNvPicPr>
            <a:picLocks noChangeAspect="1"/>
          </p:cNvPicPr>
          <p:nvPr/>
        </p:nvPicPr>
        <p:blipFill>
          <a:blip r:embed="rId10"/>
          <a:stretch>
            <a:fillRect/>
          </a:stretch>
        </p:blipFill>
        <p:spPr>
          <a:xfrm rot="19845973">
            <a:off x="349918" y="4324550"/>
            <a:ext cx="3325619" cy="591363"/>
          </a:xfrm>
          <a:prstGeom prst="rect">
            <a:avLst/>
          </a:prstGeom>
        </p:spPr>
      </p:pic>
      <p:sp>
        <p:nvSpPr>
          <p:cNvPr id="3" name="Rechthoek 2">
            <a:extLst>
              <a:ext uri="{FF2B5EF4-FFF2-40B4-BE49-F238E27FC236}">
                <a16:creationId xmlns:a16="http://schemas.microsoft.com/office/drawing/2014/main" id="{3AF2975B-8011-4022-AE88-0EE0A987E83C}"/>
              </a:ext>
            </a:extLst>
          </p:cNvPr>
          <p:cNvSpPr/>
          <p:nvPr/>
        </p:nvSpPr>
        <p:spPr>
          <a:xfrm>
            <a:off x="1058045" y="291448"/>
            <a:ext cx="1345240" cy="461665"/>
          </a:xfrm>
          <a:prstGeom prst="rect">
            <a:avLst/>
          </a:prstGeom>
        </p:spPr>
        <p:txBody>
          <a:bodyPr wrap="none">
            <a:spAutoFit/>
          </a:bodyPr>
          <a:lstStyle/>
          <a:p>
            <a:r>
              <a:rPr lang="nl-NL" dirty="0"/>
              <a:t>AGENDA</a:t>
            </a:r>
          </a:p>
        </p:txBody>
      </p:sp>
      <p:pic>
        <p:nvPicPr>
          <p:cNvPr id="15" name="Afbeelding 14">
            <a:extLst>
              <a:ext uri="{FF2B5EF4-FFF2-40B4-BE49-F238E27FC236}">
                <a16:creationId xmlns:a16="http://schemas.microsoft.com/office/drawing/2014/main" id="{ECE6CF9B-5349-4FE9-A14F-137E6559FA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203424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Black hole of Transportation</a:t>
            </a:r>
            <a:br>
              <a:rPr lang="en-GB" dirty="0"/>
            </a:br>
            <a:endParaRPr lang="en-GB"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88" y="1265236"/>
            <a:ext cx="3853972" cy="222829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0108" y="3518732"/>
            <a:ext cx="1463862" cy="246221"/>
          </a:xfrm>
          <a:prstGeom prst="rect">
            <a:avLst/>
          </a:prstGeom>
        </p:spPr>
        <p:txBody>
          <a:bodyPr wrap="none">
            <a:spAutoFit/>
          </a:bodyPr>
          <a:lstStyle/>
          <a:p>
            <a:r>
              <a:rPr lang="en-GB" sz="1000" dirty="0"/>
              <a:t> (Schmidt et al., 2017)</a:t>
            </a: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402" y="1265236"/>
            <a:ext cx="1702767" cy="127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388" y="4327752"/>
            <a:ext cx="1841345" cy="137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373" y="4327752"/>
            <a:ext cx="2935831" cy="137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1898" y="4327751"/>
            <a:ext cx="2574897" cy="137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7422" y="2540171"/>
            <a:ext cx="2375009" cy="105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idx="1"/>
          </p:nvPr>
        </p:nvSpPr>
        <p:spPr>
          <a:xfrm>
            <a:off x="850108" y="3874704"/>
            <a:ext cx="7512377" cy="457200"/>
          </a:xfrm>
        </p:spPr>
        <p:txBody>
          <a:bodyPr/>
          <a:lstStyle/>
          <a:p>
            <a:pPr marL="0" indent="0">
              <a:buNone/>
            </a:pPr>
            <a:r>
              <a:rPr lang="nl-NL" i="1" dirty="0"/>
              <a:t>Wat is de waarde van een Transparant transport app voor MKB?</a:t>
            </a:r>
            <a:endParaRPr lang="en-GB"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169" y="755470"/>
            <a:ext cx="1719262" cy="178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 y="1143000"/>
            <a:ext cx="8118543" cy="456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a:extLst>
              <a:ext uri="{FF2B5EF4-FFF2-40B4-BE49-F238E27FC236}">
                <a16:creationId xmlns:a16="http://schemas.microsoft.com/office/drawing/2014/main" id="{86449F7F-3291-463E-9F9C-10A582F77543}"/>
              </a:ext>
            </a:extLst>
          </p:cNvPr>
          <p:cNvPicPr>
            <a:picLocks noChangeAspect="1"/>
          </p:cNvPicPr>
          <p:nvPr/>
        </p:nvPicPr>
        <p:blipFill>
          <a:blip r:embed="rId11"/>
          <a:stretch>
            <a:fillRect/>
          </a:stretch>
        </p:blipFill>
        <p:spPr>
          <a:xfrm>
            <a:off x="910121" y="6230891"/>
            <a:ext cx="5260726" cy="547833"/>
          </a:xfrm>
          <a:prstGeom prst="rect">
            <a:avLst/>
          </a:prstGeom>
        </p:spPr>
      </p:pic>
    </p:spTree>
    <p:extLst>
      <p:ext uri="{BB962C8B-B14F-4D97-AF65-F5344CB8AC3E}">
        <p14:creationId xmlns:p14="http://schemas.microsoft.com/office/powerpoint/2010/main" val="105960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96550" y="1752658"/>
            <a:ext cx="4368962" cy="3352684"/>
            <a:chOff x="4892911" y="449901"/>
            <a:chExt cx="4368962" cy="335268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911" y="449901"/>
              <a:ext cx="4251089" cy="295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65301" y="3402475"/>
              <a:ext cx="2696572" cy="400110"/>
            </a:xfrm>
            <a:prstGeom prst="rect">
              <a:avLst/>
            </a:prstGeom>
            <a:noFill/>
          </p:spPr>
          <p:txBody>
            <a:bodyPr wrap="none" rtlCol="0">
              <a:spAutoFit/>
            </a:bodyPr>
            <a:lstStyle/>
            <a:p>
              <a:r>
                <a:rPr lang="en-GB" sz="1000" dirty="0"/>
                <a:t>De </a:t>
              </a:r>
              <a:r>
                <a:rPr lang="en-GB" sz="1000" dirty="0" err="1"/>
                <a:t>Weerd</a:t>
              </a:r>
              <a:r>
                <a:rPr lang="en-GB" sz="1000" dirty="0"/>
                <a:t>, P., Logistiek.nl, 17 </a:t>
              </a:r>
              <a:r>
                <a:rPr lang="en-GB" sz="1000" dirty="0" err="1"/>
                <a:t>oktober</a:t>
              </a:r>
              <a:r>
                <a:rPr lang="en-GB" sz="1000" dirty="0"/>
                <a:t> 2018 </a:t>
              </a:r>
            </a:p>
            <a:p>
              <a:endParaRPr lang="en-GB" sz="1000" dirty="0"/>
            </a:p>
          </p:txBody>
        </p:sp>
      </p:grpSp>
      <p:grpSp>
        <p:nvGrpSpPr>
          <p:cNvPr id="9" name="Group 8"/>
          <p:cNvGrpSpPr/>
          <p:nvPr/>
        </p:nvGrpSpPr>
        <p:grpSpPr>
          <a:xfrm>
            <a:off x="1627591" y="4887076"/>
            <a:ext cx="4105174" cy="1970924"/>
            <a:chOff x="4927008" y="3934722"/>
            <a:chExt cx="4105174" cy="1970924"/>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008" y="3934722"/>
              <a:ext cx="4105174" cy="157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045311" y="5505536"/>
              <a:ext cx="2824812" cy="400110"/>
            </a:xfrm>
            <a:prstGeom prst="rect">
              <a:avLst/>
            </a:prstGeom>
            <a:noFill/>
          </p:spPr>
          <p:txBody>
            <a:bodyPr wrap="none" rtlCol="0">
              <a:spAutoFit/>
            </a:bodyPr>
            <a:lstStyle/>
            <a:p>
              <a:r>
                <a:rPr lang="en-GB" sz="1000" dirty="0" err="1"/>
                <a:t>Dijkhuizen</a:t>
              </a:r>
              <a:r>
                <a:rPr lang="en-GB" sz="1000" dirty="0"/>
                <a:t>, B., Logistiek.nl, 7 </a:t>
              </a:r>
              <a:r>
                <a:rPr lang="en-GB" sz="1000" dirty="0" err="1"/>
                <a:t>september</a:t>
              </a:r>
              <a:r>
                <a:rPr lang="en-GB" sz="1000" dirty="0"/>
                <a:t> 2018 </a:t>
              </a:r>
            </a:p>
            <a:p>
              <a:endParaRPr lang="en-GB" sz="1000" dirty="0"/>
            </a:p>
          </p:txBody>
        </p:sp>
      </p:grpSp>
      <p:pic>
        <p:nvPicPr>
          <p:cNvPr id="1030" name="Picture 6" descr="https://www.emerce.nl/content/uploads/2018/04/Koopman.png">
            <a:extLst>
              <a:ext uri="{FF2B5EF4-FFF2-40B4-BE49-F238E27FC236}">
                <a16:creationId xmlns:a16="http://schemas.microsoft.com/office/drawing/2014/main" id="{7F61AB90-634B-4758-B381-09648331F1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310" y="1306711"/>
            <a:ext cx="1446562" cy="1172477"/>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a:extLst>
              <a:ext uri="{FF2B5EF4-FFF2-40B4-BE49-F238E27FC236}">
                <a16:creationId xmlns:a16="http://schemas.microsoft.com/office/drawing/2014/main" id="{23BD62C9-09F3-46B0-9274-2BED6EEB2BE4}"/>
              </a:ext>
            </a:extLst>
          </p:cNvPr>
          <p:cNvPicPr>
            <a:picLocks noChangeAspect="1"/>
          </p:cNvPicPr>
          <p:nvPr/>
        </p:nvPicPr>
        <p:blipFill>
          <a:blip r:embed="rId6"/>
          <a:stretch>
            <a:fillRect/>
          </a:stretch>
        </p:blipFill>
        <p:spPr>
          <a:xfrm>
            <a:off x="7661734" y="112033"/>
            <a:ext cx="1255885" cy="1444877"/>
          </a:xfrm>
          <a:prstGeom prst="rect">
            <a:avLst/>
          </a:prstGeom>
        </p:spPr>
      </p:pic>
      <p:sp>
        <p:nvSpPr>
          <p:cNvPr id="15" name="Tekstvak 14">
            <a:extLst>
              <a:ext uri="{FF2B5EF4-FFF2-40B4-BE49-F238E27FC236}">
                <a16:creationId xmlns:a16="http://schemas.microsoft.com/office/drawing/2014/main" id="{326BBB58-F999-43D9-87B2-06BD23C950D9}"/>
              </a:ext>
            </a:extLst>
          </p:cNvPr>
          <p:cNvSpPr txBox="1"/>
          <p:nvPr/>
        </p:nvSpPr>
        <p:spPr>
          <a:xfrm>
            <a:off x="736144" y="2560570"/>
            <a:ext cx="3543139" cy="2143549"/>
          </a:xfrm>
          <a:prstGeom prst="rect">
            <a:avLst/>
          </a:prstGeom>
          <a:noFill/>
        </p:spPr>
        <p:txBody>
          <a:bodyPr wrap="square" rtlCol="0">
            <a:normAutofit fontScale="92500" lnSpcReduction="20000"/>
          </a:bodyPr>
          <a:lstStyle/>
          <a:p>
            <a:r>
              <a:rPr lang="nl-NL" sz="1000" b="1" dirty="0"/>
              <a:t>Koopman Logistics zet naar eigen zeggen eerste logistieke dienstverlener in Europa blockchaintechnologie in om logistieke processen in het vervoer en opslag van nieuwe en gebruikte auto’s volledig te digitaliseren.</a:t>
            </a:r>
            <a:endParaRPr lang="nl-NL" sz="1000" dirty="0"/>
          </a:p>
          <a:p>
            <a:r>
              <a:rPr lang="nl-NL" sz="1000" dirty="0"/>
              <a:t>In april levert Koopman de eerste auto af waarvoor geen papieren vrachtbrief is aangemaakt. Voor de opdrachtgever van het transport, Pon Logistics, betekent dit een volledige digitalisering van het vervoer van de auto van de opslaglocatie naar de dealer.</a:t>
            </a:r>
          </a:p>
          <a:p>
            <a:r>
              <a:rPr lang="nl-NL" sz="1000" dirty="0"/>
              <a:t>Met blockchaintechnologie kunnen naast track &amp; </a:t>
            </a:r>
            <a:r>
              <a:rPr lang="nl-NL" sz="1000" dirty="0" err="1"/>
              <a:t>trace</a:t>
            </a:r>
            <a:r>
              <a:rPr lang="nl-NL" sz="1000" dirty="0"/>
              <a:t> ook alle overdrachtsprocessen in de keten worden gedigitaliseerd. Daarbij moet worden gedacht aan douaneprocessen, facturatie en betaling. Omdat data in een blockchain onveranderbaar zijn, kunnen processen als facturatie en betaling volledig worden geautomatiseerd.</a:t>
            </a:r>
          </a:p>
          <a:p>
            <a:r>
              <a:rPr lang="nl-NL" sz="1000" dirty="0"/>
              <a:t>Klanten van Koopman zijn automobielfabrikanten en importeurs.</a:t>
            </a:r>
          </a:p>
          <a:p>
            <a:r>
              <a:rPr lang="nl-NL" sz="1000" dirty="0"/>
              <a:t> </a:t>
            </a:r>
          </a:p>
          <a:p>
            <a:r>
              <a:rPr lang="nl-NL" sz="1000" dirty="0"/>
              <a:t>Emerce.nl, 6 april 2018</a:t>
            </a:r>
          </a:p>
          <a:p>
            <a:endParaRPr lang="nl-NL" dirty="0"/>
          </a:p>
        </p:txBody>
      </p:sp>
      <p:sp>
        <p:nvSpPr>
          <p:cNvPr id="17" name="Tekstvak 16">
            <a:extLst>
              <a:ext uri="{FF2B5EF4-FFF2-40B4-BE49-F238E27FC236}">
                <a16:creationId xmlns:a16="http://schemas.microsoft.com/office/drawing/2014/main" id="{BC45BE06-D99B-4C08-B571-F8218751247F}"/>
              </a:ext>
            </a:extLst>
          </p:cNvPr>
          <p:cNvSpPr txBox="1"/>
          <p:nvPr/>
        </p:nvSpPr>
        <p:spPr>
          <a:xfrm>
            <a:off x="1501679" y="631375"/>
            <a:ext cx="4793107" cy="276999"/>
          </a:xfrm>
          <a:prstGeom prst="rect">
            <a:avLst/>
          </a:prstGeom>
          <a:noFill/>
        </p:spPr>
        <p:txBody>
          <a:bodyPr wrap="none" rtlCol="0">
            <a:spAutoFit/>
          </a:bodyPr>
          <a:lstStyle/>
          <a:p>
            <a:r>
              <a:rPr lang="nl-NL" sz="1200" i="1" dirty="0">
                <a:solidFill>
                  <a:schemeClr val="accent2">
                    <a:lumMod val="50000"/>
                    <a:lumOff val="50000"/>
                  </a:schemeClr>
                </a:solidFill>
              </a:rPr>
              <a:t>Albert Heijn maakt sinaasappelsapketen transparant met blockchain</a:t>
            </a:r>
          </a:p>
        </p:txBody>
      </p:sp>
      <p:pic>
        <p:nvPicPr>
          <p:cNvPr id="16" name="Afbeelding 15">
            <a:extLst>
              <a:ext uri="{FF2B5EF4-FFF2-40B4-BE49-F238E27FC236}">
                <a16:creationId xmlns:a16="http://schemas.microsoft.com/office/drawing/2014/main" id="{4A518AB3-ADB9-40EA-A832-E8E0514DFE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199552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355" y="603640"/>
            <a:ext cx="2982611" cy="461665"/>
          </a:xfrm>
          <a:prstGeom prst="rect">
            <a:avLst/>
          </a:prstGeom>
          <a:noFill/>
        </p:spPr>
        <p:txBody>
          <a:bodyPr wrap="none" rtlCol="0">
            <a:spAutoFit/>
          </a:bodyPr>
          <a:lstStyle/>
          <a:p>
            <a:r>
              <a:rPr lang="en-GB" dirty="0"/>
              <a:t>Blockchain - a hype?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65" y="1251564"/>
            <a:ext cx="5566025" cy="470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H="1">
            <a:off x="3154166" y="986319"/>
            <a:ext cx="3089952" cy="15103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707" y="2912257"/>
            <a:ext cx="3619356" cy="217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56663" y="5139124"/>
            <a:ext cx="2727029" cy="430887"/>
          </a:xfrm>
          <a:prstGeom prst="rect">
            <a:avLst/>
          </a:prstGeom>
          <a:noFill/>
        </p:spPr>
        <p:txBody>
          <a:bodyPr wrap="none" rtlCol="0">
            <a:spAutoFit/>
          </a:bodyPr>
          <a:lstStyle/>
          <a:p>
            <a:r>
              <a:rPr lang="nl-NL" sz="1100" dirty="0" err="1"/>
              <a:t>Participation</a:t>
            </a:r>
            <a:r>
              <a:rPr lang="nl-NL" sz="1100" dirty="0"/>
              <a:t> </a:t>
            </a:r>
            <a:r>
              <a:rPr lang="nl-NL" sz="1100" dirty="0" err="1"/>
              <a:t>and</a:t>
            </a:r>
            <a:r>
              <a:rPr lang="nl-NL" sz="1100" dirty="0"/>
              <a:t> </a:t>
            </a:r>
            <a:r>
              <a:rPr lang="nl-NL" sz="1100" dirty="0" err="1"/>
              <a:t>knowledge</a:t>
            </a:r>
            <a:r>
              <a:rPr lang="nl-NL" sz="1100" dirty="0"/>
              <a:t> of actors in </a:t>
            </a:r>
          </a:p>
          <a:p>
            <a:r>
              <a:rPr lang="nl-NL" sz="1100" dirty="0" err="1"/>
              <a:t>agri</a:t>
            </a:r>
            <a:r>
              <a:rPr lang="nl-NL" sz="1100" dirty="0"/>
              <a:t>-food sector (Ge et al., 2017) </a:t>
            </a:r>
          </a:p>
        </p:txBody>
      </p:sp>
      <p:sp>
        <p:nvSpPr>
          <p:cNvPr id="2" name="Oval 1"/>
          <p:cNvSpPr/>
          <p:nvPr/>
        </p:nvSpPr>
        <p:spPr bwMode="auto">
          <a:xfrm>
            <a:off x="5548745" y="4187536"/>
            <a:ext cx="695373" cy="43641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pic>
        <p:nvPicPr>
          <p:cNvPr id="3" name="Afbeelding 2">
            <a:extLst>
              <a:ext uri="{FF2B5EF4-FFF2-40B4-BE49-F238E27FC236}">
                <a16:creationId xmlns:a16="http://schemas.microsoft.com/office/drawing/2014/main" id="{19AA0A33-CB27-4B84-9605-03B6002C41EC}"/>
              </a:ext>
            </a:extLst>
          </p:cNvPr>
          <p:cNvPicPr>
            <a:picLocks noChangeAspect="1"/>
          </p:cNvPicPr>
          <p:nvPr/>
        </p:nvPicPr>
        <p:blipFill>
          <a:blip r:embed="rId4"/>
          <a:stretch>
            <a:fillRect/>
          </a:stretch>
        </p:blipFill>
        <p:spPr>
          <a:xfrm>
            <a:off x="7661734" y="112033"/>
            <a:ext cx="1255885" cy="1444877"/>
          </a:xfrm>
          <a:prstGeom prst="rect">
            <a:avLst/>
          </a:prstGeom>
        </p:spPr>
      </p:pic>
      <p:sp>
        <p:nvSpPr>
          <p:cNvPr id="8" name="Tekstvak 7">
            <a:extLst>
              <a:ext uri="{FF2B5EF4-FFF2-40B4-BE49-F238E27FC236}">
                <a16:creationId xmlns:a16="http://schemas.microsoft.com/office/drawing/2014/main" id="{5DB083D0-81BF-4896-94DE-D2E06683D31B}"/>
              </a:ext>
            </a:extLst>
          </p:cNvPr>
          <p:cNvSpPr txBox="1"/>
          <p:nvPr/>
        </p:nvSpPr>
        <p:spPr>
          <a:xfrm>
            <a:off x="480665" y="6375130"/>
            <a:ext cx="8436954" cy="769441"/>
          </a:xfrm>
          <a:prstGeom prst="rect">
            <a:avLst/>
          </a:prstGeom>
          <a:noFill/>
        </p:spPr>
        <p:txBody>
          <a:bodyPr wrap="square" rtlCol="0">
            <a:spAutoFit/>
          </a:bodyPr>
          <a:lstStyle/>
          <a:p>
            <a:r>
              <a:rPr lang="en-US" sz="1000" dirty="0"/>
              <a:t>Ge, L., Brewster, C., </a:t>
            </a:r>
            <a:r>
              <a:rPr lang="en-US" sz="1000" dirty="0" err="1"/>
              <a:t>Spek,J</a:t>
            </a:r>
            <a:r>
              <a:rPr lang="en-US" sz="1000" dirty="0"/>
              <a:t>., </a:t>
            </a:r>
            <a:r>
              <a:rPr lang="en-US" sz="1000" dirty="0" err="1"/>
              <a:t>Smeenk</a:t>
            </a:r>
            <a:r>
              <a:rPr lang="en-US" sz="1000" dirty="0"/>
              <a:t>, A. and </a:t>
            </a:r>
            <a:r>
              <a:rPr lang="en-US" sz="1000" dirty="0" err="1"/>
              <a:t>Top,J</a:t>
            </a:r>
            <a:r>
              <a:rPr lang="en-US" sz="1000" dirty="0"/>
              <a:t>., (2017</a:t>
            </a:r>
            <a:r>
              <a:rPr lang="en-US" sz="1000" i="1" dirty="0"/>
              <a:t>). Blockchain for Agriculture and </a:t>
            </a:r>
          </a:p>
          <a:p>
            <a:r>
              <a:rPr lang="en-US" sz="1000" i="1" dirty="0"/>
              <a:t>Food; Findings from the pilot study</a:t>
            </a:r>
            <a:r>
              <a:rPr lang="en-US" sz="1000" dirty="0"/>
              <a:t>. Wageningen, Wageningen Economic Research, Report 2017-112, 1-34. </a:t>
            </a:r>
          </a:p>
          <a:p>
            <a:endParaRPr lang="nl-NL" dirty="0"/>
          </a:p>
        </p:txBody>
      </p:sp>
    </p:spTree>
    <p:extLst>
      <p:ext uri="{BB962C8B-B14F-4D97-AF65-F5344CB8AC3E}">
        <p14:creationId xmlns:p14="http://schemas.microsoft.com/office/powerpoint/2010/main" val="82630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960D17E-C706-4BF2-B072-2C30C6FDF29B}"/>
              </a:ext>
            </a:extLst>
          </p:cNvPr>
          <p:cNvPicPr>
            <a:picLocks noChangeAspect="1"/>
          </p:cNvPicPr>
          <p:nvPr/>
        </p:nvPicPr>
        <p:blipFill>
          <a:blip r:embed="rId2"/>
          <a:stretch>
            <a:fillRect/>
          </a:stretch>
        </p:blipFill>
        <p:spPr>
          <a:xfrm>
            <a:off x="6952042" y="1828800"/>
            <a:ext cx="1963035" cy="2944553"/>
          </a:xfrm>
          <a:prstGeom prst="rect">
            <a:avLst/>
          </a:prstGeom>
        </p:spPr>
      </p:pic>
      <p:sp>
        <p:nvSpPr>
          <p:cNvPr id="2" name="Title 1">
            <a:extLst>
              <a:ext uri="{FF2B5EF4-FFF2-40B4-BE49-F238E27FC236}">
                <a16:creationId xmlns:a16="http://schemas.microsoft.com/office/drawing/2014/main" id="{96B656DA-C795-453D-A819-114792AA994A}"/>
              </a:ext>
            </a:extLst>
          </p:cNvPr>
          <p:cNvSpPr>
            <a:spLocks noGrp="1"/>
          </p:cNvSpPr>
          <p:nvPr>
            <p:ph type="title"/>
          </p:nvPr>
        </p:nvSpPr>
        <p:spPr>
          <a:xfrm>
            <a:off x="992187" y="478220"/>
            <a:ext cx="7159625" cy="1244600"/>
          </a:xfrm>
        </p:spPr>
        <p:txBody>
          <a:bodyPr/>
          <a:lstStyle/>
          <a:p>
            <a:r>
              <a:rPr lang="en-US" sz="2400" dirty="0"/>
              <a:t>Consensus </a:t>
            </a:r>
            <a:r>
              <a:rPr lang="en-US" sz="2400" dirty="0" err="1"/>
              <a:t>algoritme</a:t>
            </a:r>
            <a:endParaRPr lang="en-US" sz="2400" dirty="0"/>
          </a:p>
        </p:txBody>
      </p:sp>
      <p:sp>
        <p:nvSpPr>
          <p:cNvPr id="5" name="Oval 4">
            <a:extLst>
              <a:ext uri="{FF2B5EF4-FFF2-40B4-BE49-F238E27FC236}">
                <a16:creationId xmlns:a16="http://schemas.microsoft.com/office/drawing/2014/main" id="{2F392525-965C-424C-85FE-A24664FB53A6}"/>
              </a:ext>
            </a:extLst>
          </p:cNvPr>
          <p:cNvSpPr/>
          <p:nvPr/>
        </p:nvSpPr>
        <p:spPr bwMode="auto">
          <a:xfrm>
            <a:off x="409903" y="3429000"/>
            <a:ext cx="4750676" cy="125861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 name="Content Placeholder 2">
            <a:extLst>
              <a:ext uri="{FF2B5EF4-FFF2-40B4-BE49-F238E27FC236}">
                <a16:creationId xmlns:a16="http://schemas.microsoft.com/office/drawing/2014/main" id="{02035D95-98C7-40D3-A527-85F4FFEF251D}"/>
              </a:ext>
            </a:extLst>
          </p:cNvPr>
          <p:cNvSpPr>
            <a:spLocks noGrp="1"/>
          </p:cNvSpPr>
          <p:nvPr>
            <p:ph idx="1"/>
          </p:nvPr>
        </p:nvSpPr>
        <p:spPr/>
        <p:txBody>
          <a:bodyPr/>
          <a:lstStyle/>
          <a:p>
            <a:r>
              <a:rPr lang="nl-NL" dirty="0" err="1"/>
              <a:t>Nodes</a:t>
            </a:r>
            <a:r>
              <a:rPr lang="nl-NL" dirty="0"/>
              <a:t> in het blockchain netwerk: overeenstemming</a:t>
            </a:r>
          </a:p>
          <a:p>
            <a:r>
              <a:rPr lang="en-US" dirty="0" err="1"/>
              <a:t>Voegt</a:t>
            </a:r>
            <a:r>
              <a:rPr lang="en-US" dirty="0"/>
              <a:t> data toe aan de blockchain</a:t>
            </a:r>
          </a:p>
          <a:p>
            <a:endParaRPr lang="en-US" dirty="0"/>
          </a:p>
          <a:p>
            <a:r>
              <a:rPr lang="en-US" b="1" dirty="0"/>
              <a:t>Public blockchain</a:t>
            </a:r>
            <a:endParaRPr lang="en-US" dirty="0"/>
          </a:p>
          <a:p>
            <a:r>
              <a:rPr lang="en-US" dirty="0" err="1"/>
              <a:t>Externe</a:t>
            </a:r>
            <a:r>
              <a:rPr lang="en-US" dirty="0"/>
              <a:t> </a:t>
            </a:r>
            <a:r>
              <a:rPr lang="en-US" dirty="0" err="1"/>
              <a:t>validatie</a:t>
            </a:r>
            <a:r>
              <a:rPr lang="en-US" dirty="0"/>
              <a:t> (</a:t>
            </a:r>
            <a:r>
              <a:rPr lang="en-US" dirty="0" err="1"/>
              <a:t>bijv</a:t>
            </a:r>
            <a:r>
              <a:rPr lang="en-US" dirty="0"/>
              <a:t>. Bitcoin miners)</a:t>
            </a:r>
          </a:p>
          <a:p>
            <a:endParaRPr lang="en-US" dirty="0"/>
          </a:p>
          <a:p>
            <a:r>
              <a:rPr lang="en-US" b="1" dirty="0"/>
              <a:t>Private blockchain</a:t>
            </a:r>
            <a:endParaRPr lang="en-US" dirty="0"/>
          </a:p>
          <a:p>
            <a:r>
              <a:rPr lang="en-US" dirty="0"/>
              <a:t>Interne </a:t>
            </a:r>
            <a:r>
              <a:rPr lang="en-US" dirty="0" err="1"/>
              <a:t>validatie</a:t>
            </a:r>
            <a:r>
              <a:rPr lang="en-US" dirty="0"/>
              <a:t> (nodes </a:t>
            </a:r>
            <a:r>
              <a:rPr lang="en-US" dirty="0" err="1"/>
              <a:t>zelf</a:t>
            </a:r>
            <a:r>
              <a:rPr lang="en-US" dirty="0"/>
              <a:t>)</a:t>
            </a:r>
          </a:p>
          <a:p>
            <a:endParaRPr lang="en-US" dirty="0"/>
          </a:p>
          <a:p>
            <a:endParaRPr lang="nl-NL" dirty="0"/>
          </a:p>
          <a:p>
            <a:r>
              <a:rPr lang="nl-NL" dirty="0"/>
              <a:t>Hoe krijg je consensus op een private blockchain?</a:t>
            </a:r>
          </a:p>
        </p:txBody>
      </p:sp>
      <p:pic>
        <p:nvPicPr>
          <p:cNvPr id="6" name="Afbeelding 5">
            <a:extLst>
              <a:ext uri="{FF2B5EF4-FFF2-40B4-BE49-F238E27FC236}">
                <a16:creationId xmlns:a16="http://schemas.microsoft.com/office/drawing/2014/main" id="{3D718E57-903B-4DBB-91A8-40401D8DF49D}"/>
              </a:ext>
            </a:extLst>
          </p:cNvPr>
          <p:cNvPicPr>
            <a:picLocks noChangeAspect="1"/>
          </p:cNvPicPr>
          <p:nvPr/>
        </p:nvPicPr>
        <p:blipFill>
          <a:blip r:embed="rId3"/>
          <a:stretch>
            <a:fillRect/>
          </a:stretch>
        </p:blipFill>
        <p:spPr>
          <a:xfrm>
            <a:off x="7631030" y="121246"/>
            <a:ext cx="1309856" cy="1504114"/>
          </a:xfrm>
          <a:prstGeom prst="rect">
            <a:avLst/>
          </a:prstGeom>
        </p:spPr>
      </p:pic>
      <p:sp>
        <p:nvSpPr>
          <p:cNvPr id="8" name="Tekstvak 7">
            <a:extLst>
              <a:ext uri="{FF2B5EF4-FFF2-40B4-BE49-F238E27FC236}">
                <a16:creationId xmlns:a16="http://schemas.microsoft.com/office/drawing/2014/main" id="{F289A277-F01A-45BB-B7DA-D9283295E692}"/>
              </a:ext>
            </a:extLst>
          </p:cNvPr>
          <p:cNvSpPr txBox="1"/>
          <p:nvPr/>
        </p:nvSpPr>
        <p:spPr>
          <a:xfrm>
            <a:off x="7332813" y="4793594"/>
            <a:ext cx="1906291" cy="338554"/>
          </a:xfrm>
          <a:prstGeom prst="rect">
            <a:avLst/>
          </a:prstGeom>
          <a:noFill/>
        </p:spPr>
        <p:txBody>
          <a:bodyPr wrap="none" rtlCol="0">
            <a:spAutoFit/>
          </a:bodyPr>
          <a:lstStyle/>
          <a:p>
            <a:r>
              <a:rPr lang="nl-NL" sz="800" dirty="0"/>
              <a:t>Leslie </a:t>
            </a:r>
            <a:r>
              <a:rPr lang="nl-NL" sz="800" dirty="0" err="1"/>
              <a:t>Lamport</a:t>
            </a:r>
            <a:endParaRPr lang="nl-NL" sz="800" dirty="0"/>
          </a:p>
          <a:p>
            <a:r>
              <a:rPr lang="nl-NL" sz="800" dirty="0"/>
              <a:t>Computer </a:t>
            </a:r>
            <a:r>
              <a:rPr lang="nl-NL" sz="800" dirty="0" err="1"/>
              <a:t>Scienctist</a:t>
            </a:r>
            <a:r>
              <a:rPr lang="nl-NL" sz="800" dirty="0"/>
              <a:t> &amp; </a:t>
            </a:r>
            <a:r>
              <a:rPr lang="nl-NL" sz="800" dirty="0" err="1"/>
              <a:t>Mathematician</a:t>
            </a:r>
            <a:endParaRPr lang="nl-NL" sz="800" dirty="0"/>
          </a:p>
        </p:txBody>
      </p:sp>
      <p:sp>
        <p:nvSpPr>
          <p:cNvPr id="4" name="Tekstvak 3">
            <a:extLst>
              <a:ext uri="{FF2B5EF4-FFF2-40B4-BE49-F238E27FC236}">
                <a16:creationId xmlns:a16="http://schemas.microsoft.com/office/drawing/2014/main" id="{8030D085-B055-4145-AF83-D5C0D3033CB7}"/>
              </a:ext>
            </a:extLst>
          </p:cNvPr>
          <p:cNvSpPr txBox="1"/>
          <p:nvPr/>
        </p:nvSpPr>
        <p:spPr>
          <a:xfrm>
            <a:off x="249321" y="6010815"/>
            <a:ext cx="5285205" cy="553998"/>
          </a:xfrm>
          <a:prstGeom prst="rect">
            <a:avLst/>
          </a:prstGeom>
          <a:noFill/>
        </p:spPr>
        <p:txBody>
          <a:bodyPr wrap="square" rtlCol="0">
            <a:spAutoFit/>
          </a:bodyPr>
          <a:lstStyle/>
          <a:p>
            <a:r>
              <a:rPr lang="en-US" sz="1000" dirty="0"/>
              <a:t>         </a:t>
            </a:r>
            <a:r>
              <a:rPr lang="en-US" sz="1000" dirty="0" err="1"/>
              <a:t>Lamport</a:t>
            </a:r>
            <a:r>
              <a:rPr lang="en-US" sz="1000" dirty="0"/>
              <a:t>, L.  “The part-time parliament,” ACM Transactions on Computer Systems </a:t>
            </a:r>
          </a:p>
          <a:p>
            <a:r>
              <a:rPr lang="en-US" sz="1000" dirty="0"/>
              <a:t>               (TOCS),  vol. 16, no. 2, pp. 133–169, 1998.  </a:t>
            </a:r>
          </a:p>
          <a:p>
            <a:endParaRPr lang="nl-NL" sz="1000" dirty="0"/>
          </a:p>
        </p:txBody>
      </p:sp>
      <p:pic>
        <p:nvPicPr>
          <p:cNvPr id="10" name="Afbeelding 9">
            <a:extLst>
              <a:ext uri="{FF2B5EF4-FFF2-40B4-BE49-F238E27FC236}">
                <a16:creationId xmlns:a16="http://schemas.microsoft.com/office/drawing/2014/main" id="{1A366A09-5772-451D-A60F-CB5579B2F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spTree>
    <p:extLst>
      <p:ext uri="{BB962C8B-B14F-4D97-AF65-F5344CB8AC3E}">
        <p14:creationId xmlns:p14="http://schemas.microsoft.com/office/powerpoint/2010/main" val="68136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7FC7-8919-454D-B1A7-8B03DC847248}"/>
              </a:ext>
            </a:extLst>
          </p:cNvPr>
          <p:cNvSpPr>
            <a:spLocks noGrp="1"/>
          </p:cNvSpPr>
          <p:nvPr>
            <p:ph type="title"/>
          </p:nvPr>
        </p:nvSpPr>
        <p:spPr/>
        <p:txBody>
          <a:bodyPr/>
          <a:lstStyle/>
          <a:p>
            <a:r>
              <a:rPr lang="en-US" dirty="0"/>
              <a:t>Data </a:t>
            </a:r>
            <a:r>
              <a:rPr lang="en-US" dirty="0" err="1"/>
              <a:t>uitwisseling</a:t>
            </a:r>
            <a:br>
              <a:rPr lang="en-US" dirty="0"/>
            </a:br>
            <a:endParaRPr lang="en-US" dirty="0"/>
          </a:p>
        </p:txBody>
      </p:sp>
      <p:sp>
        <p:nvSpPr>
          <p:cNvPr id="4" name="Tekstvak 3">
            <a:extLst>
              <a:ext uri="{FF2B5EF4-FFF2-40B4-BE49-F238E27FC236}">
                <a16:creationId xmlns:a16="http://schemas.microsoft.com/office/drawing/2014/main" id="{AFE94A04-3AF6-4D28-83A5-C87C32496440}"/>
              </a:ext>
            </a:extLst>
          </p:cNvPr>
          <p:cNvSpPr txBox="1"/>
          <p:nvPr/>
        </p:nvSpPr>
        <p:spPr>
          <a:xfrm>
            <a:off x="5839575" y="3354118"/>
            <a:ext cx="1854226" cy="276999"/>
          </a:xfrm>
          <a:prstGeom prst="rect">
            <a:avLst/>
          </a:prstGeom>
          <a:noFill/>
        </p:spPr>
        <p:txBody>
          <a:bodyPr wrap="none" rtlCol="0">
            <a:spAutoFit/>
          </a:bodyPr>
          <a:lstStyle/>
          <a:p>
            <a:pPr algn="ctr"/>
            <a:r>
              <a:rPr lang="nl-NL" sz="1200" dirty="0"/>
              <a:t>Bron: opentripmodel.org</a:t>
            </a:r>
          </a:p>
        </p:txBody>
      </p:sp>
      <p:pic>
        <p:nvPicPr>
          <p:cNvPr id="6" name="Afbeelding 5">
            <a:extLst>
              <a:ext uri="{FF2B5EF4-FFF2-40B4-BE49-F238E27FC236}">
                <a16:creationId xmlns:a16="http://schemas.microsoft.com/office/drawing/2014/main" id="{94AEAE31-EF94-414E-8E27-032B46144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61" y="1100566"/>
            <a:ext cx="2994025" cy="2966108"/>
          </a:xfrm>
          <a:prstGeom prst="rect">
            <a:avLst/>
          </a:prstGeom>
          <a:ln>
            <a:solidFill>
              <a:schemeClr val="tx1"/>
            </a:solidFill>
          </a:ln>
        </p:spPr>
      </p:pic>
      <p:pic>
        <p:nvPicPr>
          <p:cNvPr id="8" name="Afbeelding 7">
            <a:extLst>
              <a:ext uri="{FF2B5EF4-FFF2-40B4-BE49-F238E27FC236}">
                <a16:creationId xmlns:a16="http://schemas.microsoft.com/office/drawing/2014/main" id="{53392E4C-1329-41BE-8A0D-4BC883AA0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479" y="3630522"/>
            <a:ext cx="2947736" cy="2751827"/>
          </a:xfrm>
          <a:prstGeom prst="rect">
            <a:avLst/>
          </a:prstGeom>
          <a:ln cmpd="dbl">
            <a:solidFill>
              <a:schemeClr val="tx1">
                <a:alpha val="99000"/>
              </a:schemeClr>
            </a:solidFill>
          </a:ln>
          <a:effectLst>
            <a:glow rad="63500">
              <a:schemeClr val="bg1">
                <a:alpha val="40000"/>
              </a:schemeClr>
            </a:glow>
            <a:softEdge rad="0"/>
          </a:effectLst>
        </p:spPr>
      </p:pic>
      <p:pic>
        <p:nvPicPr>
          <p:cNvPr id="10" name="Afbeelding 9">
            <a:extLst>
              <a:ext uri="{FF2B5EF4-FFF2-40B4-BE49-F238E27FC236}">
                <a16:creationId xmlns:a16="http://schemas.microsoft.com/office/drawing/2014/main" id="{84440256-1C12-4F1C-9A85-9A76F44D10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598" y="1261989"/>
            <a:ext cx="5412402" cy="2092129"/>
          </a:xfrm>
          <a:prstGeom prst="rect">
            <a:avLst/>
          </a:prstGeom>
          <a:ln>
            <a:solidFill>
              <a:schemeClr val="tx1"/>
            </a:solidFill>
          </a:ln>
        </p:spPr>
      </p:pic>
      <p:pic>
        <p:nvPicPr>
          <p:cNvPr id="3" name="Afbeelding 2">
            <a:extLst>
              <a:ext uri="{FF2B5EF4-FFF2-40B4-BE49-F238E27FC236}">
                <a16:creationId xmlns:a16="http://schemas.microsoft.com/office/drawing/2014/main" id="{83F89BDB-490E-41F6-9584-8B46EA8EF7D3}"/>
              </a:ext>
            </a:extLst>
          </p:cNvPr>
          <p:cNvPicPr>
            <a:picLocks noChangeAspect="1"/>
          </p:cNvPicPr>
          <p:nvPr/>
        </p:nvPicPr>
        <p:blipFill>
          <a:blip r:embed="rId6"/>
          <a:stretch>
            <a:fillRect/>
          </a:stretch>
        </p:blipFill>
        <p:spPr>
          <a:xfrm>
            <a:off x="752916" y="6400800"/>
            <a:ext cx="6230067" cy="539510"/>
          </a:xfrm>
          <a:prstGeom prst="rect">
            <a:avLst/>
          </a:prstGeom>
        </p:spPr>
      </p:pic>
      <p:pic>
        <p:nvPicPr>
          <p:cNvPr id="9" name="Afbeelding 8">
            <a:extLst>
              <a:ext uri="{FF2B5EF4-FFF2-40B4-BE49-F238E27FC236}">
                <a16:creationId xmlns:a16="http://schemas.microsoft.com/office/drawing/2014/main" id="{8E3C003F-5DC3-42BC-A2EC-4BEFEED053E3}"/>
              </a:ext>
            </a:extLst>
          </p:cNvPr>
          <p:cNvPicPr>
            <a:picLocks noChangeAspect="1"/>
          </p:cNvPicPr>
          <p:nvPr/>
        </p:nvPicPr>
        <p:blipFill>
          <a:blip r:embed="rId7"/>
          <a:stretch>
            <a:fillRect/>
          </a:stretch>
        </p:blipFill>
        <p:spPr>
          <a:xfrm>
            <a:off x="7721519" y="145894"/>
            <a:ext cx="1256004" cy="1442275"/>
          </a:xfrm>
          <a:prstGeom prst="rect">
            <a:avLst/>
          </a:prstGeom>
        </p:spPr>
      </p:pic>
    </p:spTree>
    <p:extLst>
      <p:ext uri="{BB962C8B-B14F-4D97-AF65-F5344CB8AC3E}">
        <p14:creationId xmlns:p14="http://schemas.microsoft.com/office/powerpoint/2010/main" val="218915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7FC7-8919-454D-B1A7-8B03DC847248}"/>
              </a:ext>
            </a:extLst>
          </p:cNvPr>
          <p:cNvSpPr>
            <a:spLocks noGrp="1"/>
          </p:cNvSpPr>
          <p:nvPr>
            <p:ph type="title"/>
          </p:nvPr>
        </p:nvSpPr>
        <p:spPr/>
        <p:txBody>
          <a:bodyPr/>
          <a:lstStyle/>
          <a:p>
            <a:r>
              <a:rPr lang="en-US" dirty="0" err="1"/>
              <a:t>Beschikbare</a:t>
            </a:r>
            <a:r>
              <a:rPr lang="en-US" dirty="0"/>
              <a:t> data </a:t>
            </a:r>
            <a:r>
              <a:rPr lang="en-US" dirty="0" err="1"/>
              <a:t>elementen</a:t>
            </a:r>
            <a:br>
              <a:rPr lang="en-US" dirty="0"/>
            </a:br>
            <a:endParaRPr lang="en-US" dirty="0"/>
          </a:p>
        </p:txBody>
      </p:sp>
      <p:pic>
        <p:nvPicPr>
          <p:cNvPr id="63" name="Afbeelding 62">
            <a:extLst>
              <a:ext uri="{FF2B5EF4-FFF2-40B4-BE49-F238E27FC236}">
                <a16:creationId xmlns:a16="http://schemas.microsoft.com/office/drawing/2014/main" id="{CA1A88A1-09BC-48BB-8A02-40A0830349ED}"/>
              </a:ext>
            </a:extLst>
          </p:cNvPr>
          <p:cNvPicPr>
            <a:picLocks noChangeAspect="1"/>
          </p:cNvPicPr>
          <p:nvPr/>
        </p:nvPicPr>
        <p:blipFill>
          <a:blip r:embed="rId2"/>
          <a:stretch>
            <a:fillRect/>
          </a:stretch>
        </p:blipFill>
        <p:spPr>
          <a:xfrm>
            <a:off x="564142" y="2268116"/>
            <a:ext cx="8015715" cy="2587597"/>
          </a:xfrm>
          <a:prstGeom prst="rect">
            <a:avLst/>
          </a:prstGeom>
        </p:spPr>
      </p:pic>
      <p:pic>
        <p:nvPicPr>
          <p:cNvPr id="3" name="Afbeelding 2">
            <a:extLst>
              <a:ext uri="{FF2B5EF4-FFF2-40B4-BE49-F238E27FC236}">
                <a16:creationId xmlns:a16="http://schemas.microsoft.com/office/drawing/2014/main" id="{A5E0ADFB-0B71-4FFC-BE23-32EA1A74A78D}"/>
              </a:ext>
            </a:extLst>
          </p:cNvPr>
          <p:cNvPicPr>
            <a:picLocks noChangeAspect="1"/>
          </p:cNvPicPr>
          <p:nvPr/>
        </p:nvPicPr>
        <p:blipFill>
          <a:blip r:embed="rId3"/>
          <a:stretch>
            <a:fillRect/>
          </a:stretch>
        </p:blipFill>
        <p:spPr>
          <a:xfrm>
            <a:off x="678320" y="5382208"/>
            <a:ext cx="5881169" cy="509296"/>
          </a:xfrm>
          <a:prstGeom prst="rect">
            <a:avLst/>
          </a:prstGeom>
        </p:spPr>
      </p:pic>
      <p:pic>
        <p:nvPicPr>
          <p:cNvPr id="7" name="Afbeelding 6">
            <a:extLst>
              <a:ext uri="{FF2B5EF4-FFF2-40B4-BE49-F238E27FC236}">
                <a16:creationId xmlns:a16="http://schemas.microsoft.com/office/drawing/2014/main" id="{E5D066D7-7AAB-402C-B71E-CE1C97A7D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474" y="5847638"/>
            <a:ext cx="1106906" cy="767768"/>
          </a:xfrm>
          <a:prstGeom prst="rect">
            <a:avLst/>
          </a:prstGeom>
        </p:spPr>
      </p:pic>
      <p:pic>
        <p:nvPicPr>
          <p:cNvPr id="8" name="Afbeelding 7">
            <a:extLst>
              <a:ext uri="{FF2B5EF4-FFF2-40B4-BE49-F238E27FC236}">
                <a16:creationId xmlns:a16="http://schemas.microsoft.com/office/drawing/2014/main" id="{E7F76956-AA8B-4F6B-B0F8-CA09984211F1}"/>
              </a:ext>
            </a:extLst>
          </p:cNvPr>
          <p:cNvPicPr>
            <a:picLocks noChangeAspect="1"/>
          </p:cNvPicPr>
          <p:nvPr/>
        </p:nvPicPr>
        <p:blipFill>
          <a:blip r:embed="rId5"/>
          <a:stretch>
            <a:fillRect/>
          </a:stretch>
        </p:blipFill>
        <p:spPr>
          <a:xfrm>
            <a:off x="7721519" y="145894"/>
            <a:ext cx="1256004" cy="1442275"/>
          </a:xfrm>
          <a:prstGeom prst="rect">
            <a:avLst/>
          </a:prstGeom>
        </p:spPr>
      </p:pic>
    </p:spTree>
    <p:extLst>
      <p:ext uri="{BB962C8B-B14F-4D97-AF65-F5344CB8AC3E}">
        <p14:creationId xmlns:p14="http://schemas.microsoft.com/office/powerpoint/2010/main" val="404064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187" y="445560"/>
            <a:ext cx="7405855" cy="1244600"/>
          </a:xfrm>
        </p:spPr>
        <p:txBody>
          <a:bodyPr/>
          <a:lstStyle/>
          <a:p>
            <a:r>
              <a:rPr lang="nl-NL" dirty="0"/>
              <a:t>Toewijzing CO</a:t>
            </a:r>
            <a:r>
              <a:rPr lang="nl-NL" baseline="-25000" dirty="0"/>
              <a:t>2</a:t>
            </a:r>
            <a:r>
              <a:rPr lang="nl-NL" dirty="0"/>
              <a:t> aan product</a:t>
            </a:r>
            <a:endParaRPr lang="en-GB" dirty="0"/>
          </a:p>
        </p:txBody>
      </p:sp>
      <p:sp>
        <p:nvSpPr>
          <p:cNvPr id="4" name="Rechthoek 3">
            <a:extLst>
              <a:ext uri="{FF2B5EF4-FFF2-40B4-BE49-F238E27FC236}">
                <a16:creationId xmlns:a16="http://schemas.microsoft.com/office/drawing/2014/main" id="{1766EF34-100B-40A2-B0DE-94F8E2464709}"/>
              </a:ext>
            </a:extLst>
          </p:cNvPr>
          <p:cNvSpPr/>
          <p:nvPr/>
        </p:nvSpPr>
        <p:spPr>
          <a:xfrm>
            <a:off x="992187" y="1118247"/>
            <a:ext cx="5442202" cy="461665"/>
          </a:xfrm>
          <a:prstGeom prst="rect">
            <a:avLst/>
          </a:prstGeom>
        </p:spPr>
        <p:txBody>
          <a:bodyPr wrap="square">
            <a:spAutoFit/>
          </a:bodyPr>
          <a:lstStyle/>
          <a:p>
            <a:r>
              <a:rPr lang="nl-NL" i="1" dirty="0"/>
              <a:t>Global Logistics </a:t>
            </a:r>
            <a:r>
              <a:rPr lang="nl-NL" i="1" dirty="0" err="1"/>
              <a:t>Emission</a:t>
            </a:r>
            <a:r>
              <a:rPr lang="nl-NL" i="1" dirty="0"/>
              <a:t> Framework</a:t>
            </a:r>
          </a:p>
        </p:txBody>
      </p:sp>
      <p:pic>
        <p:nvPicPr>
          <p:cNvPr id="7" name="Afbeelding 6">
            <a:extLst>
              <a:ext uri="{FF2B5EF4-FFF2-40B4-BE49-F238E27FC236}">
                <a16:creationId xmlns:a16="http://schemas.microsoft.com/office/drawing/2014/main" id="{D8CF15D3-DA30-4B37-A439-BD78FEE3B6FE}"/>
              </a:ext>
            </a:extLst>
          </p:cNvPr>
          <p:cNvPicPr>
            <a:picLocks noChangeAspect="1"/>
          </p:cNvPicPr>
          <p:nvPr/>
        </p:nvPicPr>
        <p:blipFill>
          <a:blip r:embed="rId3"/>
          <a:stretch>
            <a:fillRect/>
          </a:stretch>
        </p:blipFill>
        <p:spPr>
          <a:xfrm>
            <a:off x="7729955" y="145528"/>
            <a:ext cx="1165311" cy="1338132"/>
          </a:xfrm>
          <a:prstGeom prst="rect">
            <a:avLst/>
          </a:prstGeom>
        </p:spPr>
      </p:pic>
      <p:pic>
        <p:nvPicPr>
          <p:cNvPr id="8" name="Afbeelding 7">
            <a:extLst>
              <a:ext uri="{FF2B5EF4-FFF2-40B4-BE49-F238E27FC236}">
                <a16:creationId xmlns:a16="http://schemas.microsoft.com/office/drawing/2014/main" id="{8F71EB7A-4786-4262-B587-EEF08913753B}"/>
              </a:ext>
            </a:extLst>
          </p:cNvPr>
          <p:cNvPicPr>
            <a:picLocks noChangeAspect="1"/>
          </p:cNvPicPr>
          <p:nvPr/>
        </p:nvPicPr>
        <p:blipFill>
          <a:blip r:embed="rId4"/>
          <a:stretch>
            <a:fillRect/>
          </a:stretch>
        </p:blipFill>
        <p:spPr>
          <a:xfrm>
            <a:off x="3138703" y="2138553"/>
            <a:ext cx="6148137" cy="2454451"/>
          </a:xfrm>
          <a:prstGeom prst="rect">
            <a:avLst/>
          </a:prstGeom>
        </p:spPr>
      </p:pic>
      <p:pic>
        <p:nvPicPr>
          <p:cNvPr id="9" name="Afbeelding 8">
            <a:extLst>
              <a:ext uri="{FF2B5EF4-FFF2-40B4-BE49-F238E27FC236}">
                <a16:creationId xmlns:a16="http://schemas.microsoft.com/office/drawing/2014/main" id="{2C5CDED7-E430-47F5-BEB8-AB20E65798CA}"/>
              </a:ext>
            </a:extLst>
          </p:cNvPr>
          <p:cNvPicPr>
            <a:picLocks noChangeAspect="1"/>
          </p:cNvPicPr>
          <p:nvPr/>
        </p:nvPicPr>
        <p:blipFill>
          <a:blip r:embed="rId5"/>
          <a:stretch>
            <a:fillRect/>
          </a:stretch>
        </p:blipFill>
        <p:spPr>
          <a:xfrm>
            <a:off x="992187" y="1747163"/>
            <a:ext cx="2857500" cy="1905000"/>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772" y="4510613"/>
            <a:ext cx="2923309" cy="183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fbeelding 9">
            <a:extLst>
              <a:ext uri="{FF2B5EF4-FFF2-40B4-BE49-F238E27FC236}">
                <a16:creationId xmlns:a16="http://schemas.microsoft.com/office/drawing/2014/main" id="{41840FAD-64E8-4586-890C-B65AAF87F0A8}"/>
              </a:ext>
            </a:extLst>
          </p:cNvPr>
          <p:cNvPicPr>
            <a:picLocks noChangeAspect="1"/>
          </p:cNvPicPr>
          <p:nvPr/>
        </p:nvPicPr>
        <p:blipFill>
          <a:blip r:embed="rId7"/>
          <a:stretch>
            <a:fillRect/>
          </a:stretch>
        </p:blipFill>
        <p:spPr>
          <a:xfrm>
            <a:off x="4503367" y="4448976"/>
            <a:ext cx="2476500" cy="1847850"/>
          </a:xfrm>
          <a:prstGeom prst="rect">
            <a:avLst/>
          </a:prstGeom>
        </p:spPr>
      </p:pic>
    </p:spTree>
    <p:extLst>
      <p:ext uri="{BB962C8B-B14F-4D97-AF65-F5344CB8AC3E}">
        <p14:creationId xmlns:p14="http://schemas.microsoft.com/office/powerpoint/2010/main" val="2805173974"/>
      </p:ext>
    </p:extLst>
  </p:cSld>
  <p:clrMapOvr>
    <a:masterClrMapping/>
  </p:clrMapOvr>
</p:sld>
</file>

<file path=ppt/theme/theme1.xml><?xml version="1.0" encoding="utf-8"?>
<a:theme xmlns:a="http://schemas.openxmlformats.org/drawingml/2006/main" name="text">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text">
      <a:majorFont>
        <a:latin typeface="Bookman Old Style"/>
        <a:ea typeface=""/>
        <a:cs typeface=""/>
      </a:majorFont>
      <a:minorFont>
        <a:latin typeface="Tahoma"/>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ext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21081</TotalTime>
  <Words>985</Words>
  <Application>Microsoft Office PowerPoint</Application>
  <PresentationFormat>On-screen Show (4:3)</PresentationFormat>
  <Paragraphs>149</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Bookman Old Style</vt:lpstr>
      <vt:lpstr>Tahoma</vt:lpstr>
      <vt:lpstr>Times</vt:lpstr>
      <vt:lpstr>text</vt:lpstr>
      <vt:lpstr>    Demasking the black hole of transportation? </vt:lpstr>
      <vt:lpstr>De ontwikkeling van een CO2   Blockchain-georiënteerde (product) APP </vt:lpstr>
      <vt:lpstr>The Black hole of Transportation </vt:lpstr>
      <vt:lpstr>PowerPoint Presentation</vt:lpstr>
      <vt:lpstr>PowerPoint Presentation</vt:lpstr>
      <vt:lpstr>Consensus algoritme</vt:lpstr>
      <vt:lpstr>Data uitwisseling </vt:lpstr>
      <vt:lpstr>Beschikbare data elementen </vt:lpstr>
      <vt:lpstr>Toewijzing CO2 aan product</vt:lpstr>
      <vt:lpstr>15 Allocatie Methoden</vt:lpstr>
      <vt:lpstr>Interesse ? </vt:lpstr>
      <vt:lpstr>Meer transparantie is nodig in de keten (Summit Ketenregie, 6/12/2018)</vt:lpstr>
      <vt:lpstr>Conclusies &amp; vervolg</vt:lpstr>
      <vt:lpstr>Stellingen nav het onderzoek</vt:lpstr>
      <vt:lpstr>PowerPoint Presentation</vt:lpstr>
    </vt:vector>
  </TitlesOfParts>
  <Company>biwilderd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Missie en Visie TU Delft</dc:title>
  <dc:creator>Bianca Wighman</dc:creator>
  <cp:lastModifiedBy>Duin, J.H.R. van (Ron)</cp:lastModifiedBy>
  <cp:revision>1759</cp:revision>
  <cp:lastPrinted>2017-09-26T11:01:15Z</cp:lastPrinted>
  <dcterms:created xsi:type="dcterms:W3CDTF">2011-02-22T09:03:58Z</dcterms:created>
  <dcterms:modified xsi:type="dcterms:W3CDTF">2019-02-12T07:52:25Z</dcterms:modified>
</cp:coreProperties>
</file>