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9"/>
  </p:notesMasterIdLst>
  <p:handoutMasterIdLst>
    <p:handoutMasterId r:id="rId20"/>
  </p:handoutMasterIdLst>
  <p:sldIdLst>
    <p:sldId id="531" r:id="rId2"/>
    <p:sldId id="498" r:id="rId3"/>
    <p:sldId id="528" r:id="rId4"/>
    <p:sldId id="535" r:id="rId5"/>
    <p:sldId id="520" r:id="rId6"/>
    <p:sldId id="524" r:id="rId7"/>
    <p:sldId id="525" r:id="rId8"/>
    <p:sldId id="526" r:id="rId9"/>
    <p:sldId id="530" r:id="rId10"/>
    <p:sldId id="527" r:id="rId11"/>
    <p:sldId id="534" r:id="rId12"/>
    <p:sldId id="532" r:id="rId13"/>
    <p:sldId id="536" r:id="rId14"/>
    <p:sldId id="537" r:id="rId15"/>
    <p:sldId id="538" r:id="rId16"/>
    <p:sldId id="533" r:id="rId17"/>
    <p:sldId id="521" r:id="rId18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96">
          <p15:clr>
            <a:srgbClr val="A4A3A4"/>
          </p15:clr>
        </p15:guide>
        <p15:guide id="2" pos="2901">
          <p15:clr>
            <a:srgbClr val="A4A3A4"/>
          </p15:clr>
        </p15:guide>
        <p15:guide id="3" pos="5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C0D7"/>
    <a:srgbClr val="00A6D6"/>
    <a:srgbClr val="0090D6"/>
    <a:srgbClr val="FF9933"/>
    <a:srgbClr val="ADC610"/>
    <a:srgbClr val="B7401F"/>
    <a:srgbClr val="0F1150"/>
    <a:srgbClr val="007A85"/>
    <a:srgbClr val="B2B2B2"/>
    <a:srgbClr val="7BA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620" autoAdjust="0"/>
    <p:restoredTop sz="79086" autoAdjust="0"/>
  </p:normalViewPr>
  <p:slideViewPr>
    <p:cSldViewPr snapToGrid="0">
      <p:cViewPr varScale="1">
        <p:scale>
          <a:sx n="53" d="100"/>
          <a:sy n="53" d="100"/>
        </p:scale>
        <p:origin x="956" y="36"/>
      </p:cViewPr>
      <p:guideLst>
        <p:guide orient="horz" pos="1296"/>
        <p:guide pos="2901"/>
        <p:guide pos="5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696"/>
    </p:cViewPr>
  </p:sorterViewPr>
  <p:notesViewPr>
    <p:cSldViewPr snapToGrid="0">
      <p:cViewPr varScale="1">
        <p:scale>
          <a:sx n="79" d="100"/>
          <a:sy n="79" d="100"/>
        </p:scale>
        <p:origin x="-3942" y="-90"/>
      </p:cViewPr>
      <p:guideLst>
        <p:guide orient="horz" pos="3127"/>
        <p:guide pos="2141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AA65FE-521A-4EC0-B7A8-450F775A6E2D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DC7A200-10A9-4621-AD92-AC1D27B52B9B}">
      <dgm:prSet phldrT="[Tekst]" custT="1"/>
      <dgm:spPr/>
      <dgm:t>
        <a:bodyPr/>
        <a:lstStyle/>
        <a:p>
          <a:r>
            <a:rPr lang="nl-NL" sz="1400" dirty="0"/>
            <a:t>Technisch haalbaar?</a:t>
          </a:r>
        </a:p>
      </dgm:t>
    </dgm:pt>
    <dgm:pt modelId="{DB921E23-AF9F-4198-AEAC-25EBCA71C988}" type="parTrans" cxnId="{528FE7B2-1DA3-49A6-8D58-C3721908D762}">
      <dgm:prSet/>
      <dgm:spPr/>
      <dgm:t>
        <a:bodyPr/>
        <a:lstStyle/>
        <a:p>
          <a:endParaRPr lang="nl-NL"/>
        </a:p>
      </dgm:t>
    </dgm:pt>
    <dgm:pt modelId="{E3E225B7-1C4B-495A-867F-EB23B42B26B0}" type="sibTrans" cxnId="{528FE7B2-1DA3-49A6-8D58-C3721908D762}">
      <dgm:prSet custT="1"/>
      <dgm:spPr>
        <a:solidFill>
          <a:srgbClr val="FF9933"/>
        </a:solidFill>
      </dgm:spPr>
      <dgm:t>
        <a:bodyPr/>
        <a:lstStyle/>
        <a:p>
          <a:r>
            <a:rPr lang="nl-NL" sz="1400" dirty="0"/>
            <a:t>Waarde van Blockchain?</a:t>
          </a:r>
        </a:p>
      </dgm:t>
    </dgm:pt>
    <dgm:pt modelId="{B0500E0D-F424-4352-983B-EC7B56E95233}">
      <dgm:prSet phldrT="[Tekst]" custT="1"/>
      <dgm:spPr/>
      <dgm:t>
        <a:bodyPr/>
        <a:lstStyle/>
        <a:p>
          <a:r>
            <a:rPr lang="nl-NL" sz="1400" dirty="0"/>
            <a:t>  </a:t>
          </a:r>
          <a:r>
            <a:rPr lang="nl-NL" sz="1400" dirty="0" err="1"/>
            <a:t>Proof</a:t>
          </a:r>
          <a:r>
            <a:rPr lang="nl-NL" sz="1400" dirty="0"/>
            <a:t> of Concept?</a:t>
          </a:r>
        </a:p>
      </dgm:t>
    </dgm:pt>
    <dgm:pt modelId="{5DFC36DB-56C1-4E35-A9F4-9169905CCCF6}" type="parTrans" cxnId="{C36F75F1-4D1F-4F13-8FCE-A3F29BC1E96E}">
      <dgm:prSet/>
      <dgm:spPr/>
      <dgm:t>
        <a:bodyPr/>
        <a:lstStyle/>
        <a:p>
          <a:endParaRPr lang="nl-NL"/>
        </a:p>
      </dgm:t>
    </dgm:pt>
    <dgm:pt modelId="{F03FE904-AD5D-4C2F-9251-BA87637D7171}" type="sibTrans" cxnId="{C36F75F1-4D1F-4F13-8FCE-A3F29BC1E96E}">
      <dgm:prSet/>
      <dgm:spPr/>
      <dgm:t>
        <a:bodyPr/>
        <a:lstStyle/>
        <a:p>
          <a:endParaRPr lang="nl-NL"/>
        </a:p>
      </dgm:t>
    </dgm:pt>
    <dgm:pt modelId="{D01878E5-541F-4CF4-8F09-F7E74F49D74D}">
      <dgm:prSet phldrT="[Tekst]" custT="1"/>
      <dgm:spPr>
        <a:solidFill>
          <a:srgbClr val="0090D6"/>
        </a:solidFill>
      </dgm:spPr>
      <dgm:t>
        <a:bodyPr/>
        <a:lstStyle/>
        <a:p>
          <a:r>
            <a:rPr lang="nl-NL" sz="1400" dirty="0"/>
            <a:t>Data-elementen aanwezig?</a:t>
          </a:r>
        </a:p>
      </dgm:t>
    </dgm:pt>
    <dgm:pt modelId="{283BB24B-F982-4529-B954-1BDC2C2620BE}" type="parTrans" cxnId="{E8F36AFD-8EF2-4E0C-9AE1-C0224F59CEE6}">
      <dgm:prSet/>
      <dgm:spPr/>
      <dgm:t>
        <a:bodyPr/>
        <a:lstStyle/>
        <a:p>
          <a:endParaRPr lang="nl-NL"/>
        </a:p>
      </dgm:t>
    </dgm:pt>
    <dgm:pt modelId="{7FB65271-3054-48E5-B8CE-66577757201D}" type="sibTrans" cxnId="{E8F36AFD-8EF2-4E0C-9AE1-C0224F59CEE6}">
      <dgm:prSet custT="1"/>
      <dgm:spPr>
        <a:solidFill>
          <a:srgbClr val="FF0000"/>
        </a:solidFill>
      </dgm:spPr>
      <dgm:t>
        <a:bodyPr/>
        <a:lstStyle/>
        <a:p>
          <a:r>
            <a:rPr lang="nl-NL" sz="1400" dirty="0"/>
            <a:t>Interesse</a:t>
          </a:r>
          <a:r>
            <a:rPr lang="nl-NL" sz="1200" dirty="0"/>
            <a:t> in </a:t>
          </a:r>
          <a:r>
            <a:rPr lang="nl-NL" sz="1400" dirty="0" err="1"/>
            <a:t>duurzaam-heid</a:t>
          </a:r>
          <a:r>
            <a:rPr lang="nl-NL" sz="1400" dirty="0"/>
            <a:t>?</a:t>
          </a:r>
        </a:p>
      </dgm:t>
    </dgm:pt>
    <dgm:pt modelId="{AC024842-C2D5-492F-ADFF-CEE53267559E}">
      <dgm:prSet phldrT="[Tekst]" custT="1"/>
      <dgm:spPr/>
      <dgm:t>
        <a:bodyPr/>
        <a:lstStyle/>
        <a:p>
          <a:pPr algn="ctr"/>
          <a:r>
            <a:rPr lang="nl-NL" sz="1400" dirty="0"/>
            <a:t>TMS, WMS, boordcomputer</a:t>
          </a:r>
        </a:p>
      </dgm:t>
    </dgm:pt>
    <dgm:pt modelId="{2A403902-6EFC-41D5-A938-0AB8C5901504}" type="parTrans" cxnId="{F796F053-DF7E-4768-99B2-E15E2DDA4074}">
      <dgm:prSet/>
      <dgm:spPr/>
      <dgm:t>
        <a:bodyPr/>
        <a:lstStyle/>
        <a:p>
          <a:endParaRPr lang="nl-NL"/>
        </a:p>
      </dgm:t>
    </dgm:pt>
    <dgm:pt modelId="{35EDA57A-67C0-4E47-9F4C-2FB3E1143F8A}" type="sibTrans" cxnId="{F796F053-DF7E-4768-99B2-E15E2DDA4074}">
      <dgm:prSet/>
      <dgm:spPr/>
      <dgm:t>
        <a:bodyPr/>
        <a:lstStyle/>
        <a:p>
          <a:endParaRPr lang="nl-NL"/>
        </a:p>
      </dgm:t>
    </dgm:pt>
    <dgm:pt modelId="{B11A6CF3-24EC-46DE-9DE2-7FE8B8E966DB}">
      <dgm:prSet phldrT="[Tekst]" custT="1"/>
      <dgm:spPr>
        <a:solidFill>
          <a:srgbClr val="00B0F0"/>
        </a:solidFill>
      </dgm:spPr>
      <dgm:t>
        <a:bodyPr/>
        <a:lstStyle/>
        <a:p>
          <a:r>
            <a:rPr lang="nl-NL" sz="1400" dirty="0"/>
            <a:t>Vervolg</a:t>
          </a:r>
        </a:p>
      </dgm:t>
    </dgm:pt>
    <dgm:pt modelId="{305AA138-4ED7-4A6F-A98D-8458D8BF131F}" type="parTrans" cxnId="{409A296E-BA7C-4107-9357-E56A3F220740}">
      <dgm:prSet/>
      <dgm:spPr/>
      <dgm:t>
        <a:bodyPr/>
        <a:lstStyle/>
        <a:p>
          <a:endParaRPr lang="nl-NL"/>
        </a:p>
      </dgm:t>
    </dgm:pt>
    <dgm:pt modelId="{8CF8FB7C-30A6-4B9B-9579-CFE1658262F5}" type="sibTrans" cxnId="{409A296E-BA7C-4107-9357-E56A3F220740}">
      <dgm:prSet custT="1"/>
      <dgm:spPr>
        <a:solidFill>
          <a:srgbClr val="00B050"/>
        </a:solidFill>
      </dgm:spPr>
      <dgm:t>
        <a:bodyPr/>
        <a:lstStyle/>
        <a:p>
          <a:r>
            <a:rPr lang="nl-NL" sz="1400" dirty="0"/>
            <a:t>Welk CO</a:t>
          </a:r>
          <a:r>
            <a:rPr lang="nl-NL" sz="1400" baseline="-25000" dirty="0"/>
            <a:t>2</a:t>
          </a:r>
          <a:r>
            <a:rPr lang="nl-NL" sz="1400" dirty="0"/>
            <a:t> model?</a:t>
          </a:r>
        </a:p>
      </dgm:t>
    </dgm:pt>
    <dgm:pt modelId="{D920EE19-D5EC-48D3-9E67-FBF1741F3802}" type="pres">
      <dgm:prSet presAssocID="{15AA65FE-521A-4EC0-B7A8-450F775A6E2D}" presName="Name0" presStyleCnt="0">
        <dgm:presLayoutVars>
          <dgm:chMax/>
          <dgm:chPref/>
          <dgm:dir/>
          <dgm:animLvl val="lvl"/>
        </dgm:presLayoutVars>
      </dgm:prSet>
      <dgm:spPr/>
    </dgm:pt>
    <dgm:pt modelId="{E3F09E42-A378-4623-8725-ADF8991F939A}" type="pres">
      <dgm:prSet presAssocID="{6DC7A200-10A9-4621-AD92-AC1D27B52B9B}" presName="composite" presStyleCnt="0"/>
      <dgm:spPr/>
    </dgm:pt>
    <dgm:pt modelId="{49DB65CD-37BD-4FEA-89EF-3EA6F707824A}" type="pres">
      <dgm:prSet presAssocID="{6DC7A200-10A9-4621-AD92-AC1D27B52B9B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41404B9D-4D4C-45C8-8914-322905A287AB}" type="pres">
      <dgm:prSet presAssocID="{6DC7A200-10A9-4621-AD92-AC1D27B52B9B}" presName="Childtext1" presStyleLbl="revTx" presStyleIdx="0" presStyleCnt="3" custScaleX="157821" custLinFactNeighborX="25523" custLinFactNeighborY="2334">
        <dgm:presLayoutVars>
          <dgm:chMax val="0"/>
          <dgm:chPref val="0"/>
          <dgm:bulletEnabled val="1"/>
        </dgm:presLayoutVars>
      </dgm:prSet>
      <dgm:spPr/>
    </dgm:pt>
    <dgm:pt modelId="{3DFF7688-9951-48C7-8851-8474AC3F4E34}" type="pres">
      <dgm:prSet presAssocID="{6DC7A200-10A9-4621-AD92-AC1D27B52B9B}" presName="BalanceSpacing" presStyleCnt="0"/>
      <dgm:spPr/>
    </dgm:pt>
    <dgm:pt modelId="{ADF5603F-DD23-4000-BE18-99C1763B03A7}" type="pres">
      <dgm:prSet presAssocID="{6DC7A200-10A9-4621-AD92-AC1D27B52B9B}" presName="BalanceSpacing1" presStyleCnt="0"/>
      <dgm:spPr/>
    </dgm:pt>
    <dgm:pt modelId="{2DDC2428-6A54-49EE-B4D8-BC413B4CFDC8}" type="pres">
      <dgm:prSet presAssocID="{E3E225B7-1C4B-495A-867F-EB23B42B26B0}" presName="Accent1Text" presStyleLbl="node1" presStyleIdx="1" presStyleCnt="6"/>
      <dgm:spPr/>
    </dgm:pt>
    <dgm:pt modelId="{4877EF9C-2024-4729-959F-9BD2B7CCB2D1}" type="pres">
      <dgm:prSet presAssocID="{E3E225B7-1C4B-495A-867F-EB23B42B26B0}" presName="spaceBetweenRectangles" presStyleCnt="0"/>
      <dgm:spPr/>
    </dgm:pt>
    <dgm:pt modelId="{AEC623A2-9F92-4FF9-8A0C-11A0C6DE7A4D}" type="pres">
      <dgm:prSet presAssocID="{D01878E5-541F-4CF4-8F09-F7E74F49D74D}" presName="composite" presStyleCnt="0"/>
      <dgm:spPr/>
    </dgm:pt>
    <dgm:pt modelId="{15FE1BAE-8B54-40BA-8A84-53DFFDEAA6C3}" type="pres">
      <dgm:prSet presAssocID="{D01878E5-541F-4CF4-8F09-F7E74F49D74D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380A3EB-B8C2-4C63-9016-05BBBEA2FC0C}" type="pres">
      <dgm:prSet presAssocID="{D01878E5-541F-4CF4-8F09-F7E74F49D74D}" presName="Childtext1" presStyleLbl="revTx" presStyleIdx="1" presStyleCnt="3" custLinFactNeighborX="12923" custLinFactNeighborY="2138">
        <dgm:presLayoutVars>
          <dgm:chMax val="0"/>
          <dgm:chPref val="0"/>
          <dgm:bulletEnabled val="1"/>
        </dgm:presLayoutVars>
      </dgm:prSet>
      <dgm:spPr/>
    </dgm:pt>
    <dgm:pt modelId="{045744E2-B12A-419E-8362-A362999E2965}" type="pres">
      <dgm:prSet presAssocID="{D01878E5-541F-4CF4-8F09-F7E74F49D74D}" presName="BalanceSpacing" presStyleCnt="0"/>
      <dgm:spPr/>
    </dgm:pt>
    <dgm:pt modelId="{DC9D9D90-AEF5-4C4B-B940-C813CD3472F1}" type="pres">
      <dgm:prSet presAssocID="{D01878E5-541F-4CF4-8F09-F7E74F49D74D}" presName="BalanceSpacing1" presStyleCnt="0"/>
      <dgm:spPr/>
    </dgm:pt>
    <dgm:pt modelId="{75A4C502-2EBF-40CE-8918-1864AA8A962A}" type="pres">
      <dgm:prSet presAssocID="{7FB65271-3054-48E5-B8CE-66577757201D}" presName="Accent1Text" presStyleLbl="node1" presStyleIdx="3" presStyleCnt="6"/>
      <dgm:spPr/>
    </dgm:pt>
    <dgm:pt modelId="{1E1341C5-29B7-4EC9-A371-84C66BBD5C24}" type="pres">
      <dgm:prSet presAssocID="{7FB65271-3054-48E5-B8CE-66577757201D}" presName="spaceBetweenRectangles" presStyleCnt="0"/>
      <dgm:spPr/>
    </dgm:pt>
    <dgm:pt modelId="{34B581F9-4918-40A0-8082-1411681CD505}" type="pres">
      <dgm:prSet presAssocID="{B11A6CF3-24EC-46DE-9DE2-7FE8B8E966DB}" presName="composite" presStyleCnt="0"/>
      <dgm:spPr/>
    </dgm:pt>
    <dgm:pt modelId="{8C4417CD-E82C-48C6-A24B-057DD447DD23}" type="pres">
      <dgm:prSet presAssocID="{B11A6CF3-24EC-46DE-9DE2-7FE8B8E966DB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F130F2F3-A49D-493D-BB47-E6CFED746E22}" type="pres">
      <dgm:prSet presAssocID="{B11A6CF3-24EC-46DE-9DE2-7FE8B8E966DB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47B6E6E8-424C-4EF7-8440-6564888C518E}" type="pres">
      <dgm:prSet presAssocID="{B11A6CF3-24EC-46DE-9DE2-7FE8B8E966DB}" presName="BalanceSpacing" presStyleCnt="0"/>
      <dgm:spPr/>
    </dgm:pt>
    <dgm:pt modelId="{951EBAE0-5878-4C7A-84E8-9D8C9DBC9E25}" type="pres">
      <dgm:prSet presAssocID="{B11A6CF3-24EC-46DE-9DE2-7FE8B8E966DB}" presName="BalanceSpacing1" presStyleCnt="0"/>
      <dgm:spPr/>
    </dgm:pt>
    <dgm:pt modelId="{2F9B5D38-01A8-48B3-BD9C-302B17DD7247}" type="pres">
      <dgm:prSet presAssocID="{8CF8FB7C-30A6-4B9B-9579-CFE1658262F5}" presName="Accent1Text" presStyleLbl="node1" presStyleIdx="5" presStyleCnt="6"/>
      <dgm:spPr/>
    </dgm:pt>
  </dgm:ptLst>
  <dgm:cxnLst>
    <dgm:cxn modelId="{C5581C13-394A-40CF-8C52-0CC268463A6B}" type="presOf" srcId="{15AA65FE-521A-4EC0-B7A8-450F775A6E2D}" destId="{D920EE19-D5EC-48D3-9E67-FBF1741F3802}" srcOrd="0" destOrd="0" presId="urn:microsoft.com/office/officeart/2008/layout/AlternatingHexagons"/>
    <dgm:cxn modelId="{7097E719-6BF2-460D-847A-AFC584B7A0C4}" type="presOf" srcId="{B11A6CF3-24EC-46DE-9DE2-7FE8B8E966DB}" destId="{8C4417CD-E82C-48C6-A24B-057DD447DD23}" srcOrd="0" destOrd="0" presId="urn:microsoft.com/office/officeart/2008/layout/AlternatingHexagons"/>
    <dgm:cxn modelId="{A9840963-80F7-48DE-A953-D0131FE1B40E}" type="presOf" srcId="{6DC7A200-10A9-4621-AD92-AC1D27B52B9B}" destId="{49DB65CD-37BD-4FEA-89EF-3EA6F707824A}" srcOrd="0" destOrd="0" presId="urn:microsoft.com/office/officeart/2008/layout/AlternatingHexagons"/>
    <dgm:cxn modelId="{409A296E-BA7C-4107-9357-E56A3F220740}" srcId="{15AA65FE-521A-4EC0-B7A8-450F775A6E2D}" destId="{B11A6CF3-24EC-46DE-9DE2-7FE8B8E966DB}" srcOrd="2" destOrd="0" parTransId="{305AA138-4ED7-4A6F-A98D-8458D8BF131F}" sibTransId="{8CF8FB7C-30A6-4B9B-9579-CFE1658262F5}"/>
    <dgm:cxn modelId="{F796F053-DF7E-4768-99B2-E15E2DDA4074}" srcId="{D01878E5-541F-4CF4-8F09-F7E74F49D74D}" destId="{AC024842-C2D5-492F-ADFF-CEE53267559E}" srcOrd="0" destOrd="0" parTransId="{2A403902-6EFC-41D5-A938-0AB8C5901504}" sibTransId="{35EDA57A-67C0-4E47-9F4C-2FB3E1143F8A}"/>
    <dgm:cxn modelId="{194C109F-8320-4024-820C-DFFAFA5CFB21}" type="presOf" srcId="{8CF8FB7C-30A6-4B9B-9579-CFE1658262F5}" destId="{2F9B5D38-01A8-48B3-BD9C-302B17DD7247}" srcOrd="0" destOrd="0" presId="urn:microsoft.com/office/officeart/2008/layout/AlternatingHexagons"/>
    <dgm:cxn modelId="{528FE7B2-1DA3-49A6-8D58-C3721908D762}" srcId="{15AA65FE-521A-4EC0-B7A8-450F775A6E2D}" destId="{6DC7A200-10A9-4621-AD92-AC1D27B52B9B}" srcOrd="0" destOrd="0" parTransId="{DB921E23-AF9F-4198-AEAC-25EBCA71C988}" sibTransId="{E3E225B7-1C4B-495A-867F-EB23B42B26B0}"/>
    <dgm:cxn modelId="{1B5C84BE-9B4E-4FFA-BD78-2152CA730007}" type="presOf" srcId="{E3E225B7-1C4B-495A-867F-EB23B42B26B0}" destId="{2DDC2428-6A54-49EE-B4D8-BC413B4CFDC8}" srcOrd="0" destOrd="0" presId="urn:microsoft.com/office/officeart/2008/layout/AlternatingHexagons"/>
    <dgm:cxn modelId="{CCB63DC9-2D39-40F5-BED7-B085774FF957}" type="presOf" srcId="{7FB65271-3054-48E5-B8CE-66577757201D}" destId="{75A4C502-2EBF-40CE-8918-1864AA8A962A}" srcOrd="0" destOrd="0" presId="urn:microsoft.com/office/officeart/2008/layout/AlternatingHexagons"/>
    <dgm:cxn modelId="{B97176CD-9A26-4454-BC29-BD2752038AAF}" type="presOf" srcId="{D01878E5-541F-4CF4-8F09-F7E74F49D74D}" destId="{15FE1BAE-8B54-40BA-8A84-53DFFDEAA6C3}" srcOrd="0" destOrd="0" presId="urn:microsoft.com/office/officeart/2008/layout/AlternatingHexagons"/>
    <dgm:cxn modelId="{518137D4-FF97-45AE-B1AC-749E53F606CF}" type="presOf" srcId="{B0500E0D-F424-4352-983B-EC7B56E95233}" destId="{41404B9D-4D4C-45C8-8914-322905A287AB}" srcOrd="0" destOrd="0" presId="urn:microsoft.com/office/officeart/2008/layout/AlternatingHexagons"/>
    <dgm:cxn modelId="{8EF0EADC-85AF-44BF-A3B6-4953C01176AF}" type="presOf" srcId="{AC024842-C2D5-492F-ADFF-CEE53267559E}" destId="{C380A3EB-B8C2-4C63-9016-05BBBEA2FC0C}" srcOrd="0" destOrd="0" presId="urn:microsoft.com/office/officeart/2008/layout/AlternatingHexagons"/>
    <dgm:cxn modelId="{C36F75F1-4D1F-4F13-8FCE-A3F29BC1E96E}" srcId="{6DC7A200-10A9-4621-AD92-AC1D27B52B9B}" destId="{B0500E0D-F424-4352-983B-EC7B56E95233}" srcOrd="0" destOrd="0" parTransId="{5DFC36DB-56C1-4E35-A9F4-9169905CCCF6}" sibTransId="{F03FE904-AD5D-4C2F-9251-BA87637D7171}"/>
    <dgm:cxn modelId="{E8F36AFD-8EF2-4E0C-9AE1-C0224F59CEE6}" srcId="{15AA65FE-521A-4EC0-B7A8-450F775A6E2D}" destId="{D01878E5-541F-4CF4-8F09-F7E74F49D74D}" srcOrd="1" destOrd="0" parTransId="{283BB24B-F982-4529-B954-1BDC2C2620BE}" sibTransId="{7FB65271-3054-48E5-B8CE-66577757201D}"/>
    <dgm:cxn modelId="{7C1DA579-FF1B-4EEA-8707-ED44F2AA67B0}" type="presParOf" srcId="{D920EE19-D5EC-48D3-9E67-FBF1741F3802}" destId="{E3F09E42-A378-4623-8725-ADF8991F939A}" srcOrd="0" destOrd="0" presId="urn:microsoft.com/office/officeart/2008/layout/AlternatingHexagons"/>
    <dgm:cxn modelId="{624E48EB-E3D5-4B1B-822E-0261044151E8}" type="presParOf" srcId="{E3F09E42-A378-4623-8725-ADF8991F939A}" destId="{49DB65CD-37BD-4FEA-89EF-3EA6F707824A}" srcOrd="0" destOrd="0" presId="urn:microsoft.com/office/officeart/2008/layout/AlternatingHexagons"/>
    <dgm:cxn modelId="{B693DDBB-9F33-423B-82C2-56EB9BAE7EEE}" type="presParOf" srcId="{E3F09E42-A378-4623-8725-ADF8991F939A}" destId="{41404B9D-4D4C-45C8-8914-322905A287AB}" srcOrd="1" destOrd="0" presId="urn:microsoft.com/office/officeart/2008/layout/AlternatingHexagons"/>
    <dgm:cxn modelId="{275B582A-BFAA-4357-95F1-48FF26A3BF4D}" type="presParOf" srcId="{E3F09E42-A378-4623-8725-ADF8991F939A}" destId="{3DFF7688-9951-48C7-8851-8474AC3F4E34}" srcOrd="2" destOrd="0" presId="urn:microsoft.com/office/officeart/2008/layout/AlternatingHexagons"/>
    <dgm:cxn modelId="{3CBB6996-2661-455C-B5D8-BBEB1B6D9728}" type="presParOf" srcId="{E3F09E42-A378-4623-8725-ADF8991F939A}" destId="{ADF5603F-DD23-4000-BE18-99C1763B03A7}" srcOrd="3" destOrd="0" presId="urn:microsoft.com/office/officeart/2008/layout/AlternatingHexagons"/>
    <dgm:cxn modelId="{6DB2BCE6-2EDA-4297-B875-F550E37F448F}" type="presParOf" srcId="{E3F09E42-A378-4623-8725-ADF8991F939A}" destId="{2DDC2428-6A54-49EE-B4D8-BC413B4CFDC8}" srcOrd="4" destOrd="0" presId="urn:microsoft.com/office/officeart/2008/layout/AlternatingHexagons"/>
    <dgm:cxn modelId="{4554B56B-AF18-4827-AF7A-4B0001B65D20}" type="presParOf" srcId="{D920EE19-D5EC-48D3-9E67-FBF1741F3802}" destId="{4877EF9C-2024-4729-959F-9BD2B7CCB2D1}" srcOrd="1" destOrd="0" presId="urn:microsoft.com/office/officeart/2008/layout/AlternatingHexagons"/>
    <dgm:cxn modelId="{AB788F63-5E49-4525-BD05-1DF81472B394}" type="presParOf" srcId="{D920EE19-D5EC-48D3-9E67-FBF1741F3802}" destId="{AEC623A2-9F92-4FF9-8A0C-11A0C6DE7A4D}" srcOrd="2" destOrd="0" presId="urn:microsoft.com/office/officeart/2008/layout/AlternatingHexagons"/>
    <dgm:cxn modelId="{DCC4111E-0E58-42DA-935F-5C1A7505BF32}" type="presParOf" srcId="{AEC623A2-9F92-4FF9-8A0C-11A0C6DE7A4D}" destId="{15FE1BAE-8B54-40BA-8A84-53DFFDEAA6C3}" srcOrd="0" destOrd="0" presId="urn:microsoft.com/office/officeart/2008/layout/AlternatingHexagons"/>
    <dgm:cxn modelId="{7AA17B02-B7AA-4582-9B3B-13F51F701CD7}" type="presParOf" srcId="{AEC623A2-9F92-4FF9-8A0C-11A0C6DE7A4D}" destId="{C380A3EB-B8C2-4C63-9016-05BBBEA2FC0C}" srcOrd="1" destOrd="0" presId="urn:microsoft.com/office/officeart/2008/layout/AlternatingHexagons"/>
    <dgm:cxn modelId="{D7665518-25A3-43F5-B649-CF29E7785F1F}" type="presParOf" srcId="{AEC623A2-9F92-4FF9-8A0C-11A0C6DE7A4D}" destId="{045744E2-B12A-419E-8362-A362999E2965}" srcOrd="2" destOrd="0" presId="urn:microsoft.com/office/officeart/2008/layout/AlternatingHexagons"/>
    <dgm:cxn modelId="{1EED8F41-98C0-4CF9-A03A-DE5E76227F0B}" type="presParOf" srcId="{AEC623A2-9F92-4FF9-8A0C-11A0C6DE7A4D}" destId="{DC9D9D90-AEF5-4C4B-B940-C813CD3472F1}" srcOrd="3" destOrd="0" presId="urn:microsoft.com/office/officeart/2008/layout/AlternatingHexagons"/>
    <dgm:cxn modelId="{6DD6A8B6-D985-4106-9ECE-B66E0F7ABE1B}" type="presParOf" srcId="{AEC623A2-9F92-4FF9-8A0C-11A0C6DE7A4D}" destId="{75A4C502-2EBF-40CE-8918-1864AA8A962A}" srcOrd="4" destOrd="0" presId="urn:microsoft.com/office/officeart/2008/layout/AlternatingHexagons"/>
    <dgm:cxn modelId="{D198A66F-07B3-41F0-9591-ED2802882CBC}" type="presParOf" srcId="{D920EE19-D5EC-48D3-9E67-FBF1741F3802}" destId="{1E1341C5-29B7-4EC9-A371-84C66BBD5C24}" srcOrd="3" destOrd="0" presId="urn:microsoft.com/office/officeart/2008/layout/AlternatingHexagons"/>
    <dgm:cxn modelId="{6A41430B-5987-43D7-A471-8F130B3F635D}" type="presParOf" srcId="{D920EE19-D5EC-48D3-9E67-FBF1741F3802}" destId="{34B581F9-4918-40A0-8082-1411681CD505}" srcOrd="4" destOrd="0" presId="urn:microsoft.com/office/officeart/2008/layout/AlternatingHexagons"/>
    <dgm:cxn modelId="{52F758FF-005A-4B13-B139-C840DDA395BB}" type="presParOf" srcId="{34B581F9-4918-40A0-8082-1411681CD505}" destId="{8C4417CD-E82C-48C6-A24B-057DD447DD23}" srcOrd="0" destOrd="0" presId="urn:microsoft.com/office/officeart/2008/layout/AlternatingHexagons"/>
    <dgm:cxn modelId="{16400F3D-4C9E-4D3A-AB67-878B2EFB9FF9}" type="presParOf" srcId="{34B581F9-4918-40A0-8082-1411681CD505}" destId="{F130F2F3-A49D-493D-BB47-E6CFED746E22}" srcOrd="1" destOrd="0" presId="urn:microsoft.com/office/officeart/2008/layout/AlternatingHexagons"/>
    <dgm:cxn modelId="{532E603E-565D-4EF7-AB44-5403F62A0C45}" type="presParOf" srcId="{34B581F9-4918-40A0-8082-1411681CD505}" destId="{47B6E6E8-424C-4EF7-8440-6564888C518E}" srcOrd="2" destOrd="0" presId="urn:microsoft.com/office/officeart/2008/layout/AlternatingHexagons"/>
    <dgm:cxn modelId="{46794099-30CF-431D-8412-CCFBBC664A7F}" type="presParOf" srcId="{34B581F9-4918-40A0-8082-1411681CD505}" destId="{951EBAE0-5878-4C7A-84E8-9D8C9DBC9E25}" srcOrd="3" destOrd="0" presId="urn:microsoft.com/office/officeart/2008/layout/AlternatingHexagons"/>
    <dgm:cxn modelId="{19A898DD-FD80-40DE-AF57-00F811198977}" type="presParOf" srcId="{34B581F9-4918-40A0-8082-1411681CD505}" destId="{2F9B5D38-01A8-48B3-BD9C-302B17DD7247}" srcOrd="4" destOrd="0" presId="urn:microsoft.com/office/officeart/2008/layout/AlternatingHexagon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B65CD-37BD-4FEA-89EF-3EA6F707824A}">
      <dsp:nvSpPr>
        <dsp:cNvPr id="0" name=""/>
        <dsp:cNvSpPr/>
      </dsp:nvSpPr>
      <dsp:spPr>
        <a:xfrm rot="5400000">
          <a:off x="3291210" y="107402"/>
          <a:ext cx="1651433" cy="143674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Technisch haalbaar?</a:t>
          </a:r>
        </a:p>
      </dsp:txBody>
      <dsp:txXfrm rot="-5400000">
        <a:off x="3622446" y="257407"/>
        <a:ext cx="988960" cy="1136737"/>
      </dsp:txXfrm>
    </dsp:sp>
    <dsp:sp modelId="{41404B9D-4D4C-45C8-8914-322905A287AB}">
      <dsp:nvSpPr>
        <dsp:cNvPr id="0" name=""/>
        <dsp:cNvSpPr/>
      </dsp:nvSpPr>
      <dsp:spPr>
        <a:xfrm>
          <a:off x="4816466" y="353473"/>
          <a:ext cx="2908640" cy="99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  </a:t>
          </a:r>
          <a:r>
            <a:rPr lang="nl-NL" sz="1400" kern="1200" dirty="0" err="1"/>
            <a:t>Proof</a:t>
          </a:r>
          <a:r>
            <a:rPr lang="nl-NL" sz="1400" kern="1200" dirty="0"/>
            <a:t> of Concept?</a:t>
          </a:r>
        </a:p>
      </dsp:txBody>
      <dsp:txXfrm>
        <a:off x="4816466" y="353473"/>
        <a:ext cx="2908640" cy="990859"/>
      </dsp:txXfrm>
    </dsp:sp>
    <dsp:sp modelId="{2DDC2428-6A54-49EE-B4D8-BC413B4CFDC8}">
      <dsp:nvSpPr>
        <dsp:cNvPr id="0" name=""/>
        <dsp:cNvSpPr/>
      </dsp:nvSpPr>
      <dsp:spPr>
        <a:xfrm rot="5400000">
          <a:off x="1739523" y="107402"/>
          <a:ext cx="1651433" cy="1436746"/>
        </a:xfrm>
        <a:prstGeom prst="hexagon">
          <a:avLst>
            <a:gd name="adj" fmla="val 25000"/>
            <a:gd name="vf" fmla="val 115470"/>
          </a:avLst>
        </a:prstGeom>
        <a:solidFill>
          <a:srgbClr val="FF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Waarde van Blockchain?</a:t>
          </a:r>
        </a:p>
      </dsp:txBody>
      <dsp:txXfrm rot="-5400000">
        <a:off x="2070759" y="257407"/>
        <a:ext cx="988960" cy="1136737"/>
      </dsp:txXfrm>
    </dsp:sp>
    <dsp:sp modelId="{15FE1BAE-8B54-40BA-8A84-53DFFDEAA6C3}">
      <dsp:nvSpPr>
        <dsp:cNvPr id="0" name=""/>
        <dsp:cNvSpPr/>
      </dsp:nvSpPr>
      <dsp:spPr>
        <a:xfrm rot="5400000">
          <a:off x="2778804" y="1509139"/>
          <a:ext cx="1651433" cy="1436746"/>
        </a:xfrm>
        <a:prstGeom prst="hexagon">
          <a:avLst>
            <a:gd name="adj" fmla="val 25000"/>
            <a:gd name="vf" fmla="val 115470"/>
          </a:avLst>
        </a:prstGeom>
        <a:solidFill>
          <a:srgbClr val="0090D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Data-elementen aanwezig?</a:t>
          </a:r>
        </a:p>
      </dsp:txBody>
      <dsp:txXfrm rot="-5400000">
        <a:off x="3110040" y="1659144"/>
        <a:ext cx="988960" cy="1136737"/>
      </dsp:txXfrm>
    </dsp:sp>
    <dsp:sp modelId="{C380A3EB-B8C2-4C63-9016-05BBBEA2FC0C}">
      <dsp:nvSpPr>
        <dsp:cNvPr id="0" name=""/>
        <dsp:cNvSpPr/>
      </dsp:nvSpPr>
      <dsp:spPr>
        <a:xfrm>
          <a:off x="1273635" y="1753267"/>
          <a:ext cx="1783547" cy="99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TMS, WMS, boordcomputer</a:t>
          </a:r>
        </a:p>
      </dsp:txBody>
      <dsp:txXfrm>
        <a:off x="1273635" y="1753267"/>
        <a:ext cx="1783547" cy="990859"/>
      </dsp:txXfrm>
    </dsp:sp>
    <dsp:sp modelId="{75A4C502-2EBF-40CE-8918-1864AA8A962A}">
      <dsp:nvSpPr>
        <dsp:cNvPr id="0" name=""/>
        <dsp:cNvSpPr/>
      </dsp:nvSpPr>
      <dsp:spPr>
        <a:xfrm rot="5400000">
          <a:off x="4330491" y="1509139"/>
          <a:ext cx="1651433" cy="1436746"/>
        </a:xfrm>
        <a:prstGeom prst="hexagon">
          <a:avLst>
            <a:gd name="adj" fmla="val 25000"/>
            <a:gd name="vf" fmla="val 11547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Interesse</a:t>
          </a:r>
          <a:r>
            <a:rPr lang="nl-NL" sz="1200" kern="1200" dirty="0"/>
            <a:t> in </a:t>
          </a:r>
          <a:r>
            <a:rPr lang="nl-NL" sz="1400" kern="1200" dirty="0" err="1"/>
            <a:t>duurzaam-heid</a:t>
          </a:r>
          <a:r>
            <a:rPr lang="nl-NL" sz="1400" kern="1200" dirty="0"/>
            <a:t>?</a:t>
          </a:r>
        </a:p>
      </dsp:txBody>
      <dsp:txXfrm rot="-5400000">
        <a:off x="4661727" y="1659144"/>
        <a:ext cx="988960" cy="1136737"/>
      </dsp:txXfrm>
    </dsp:sp>
    <dsp:sp modelId="{8C4417CD-E82C-48C6-A24B-057DD447DD23}">
      <dsp:nvSpPr>
        <dsp:cNvPr id="0" name=""/>
        <dsp:cNvSpPr/>
      </dsp:nvSpPr>
      <dsp:spPr>
        <a:xfrm rot="5400000">
          <a:off x="3557620" y="2910876"/>
          <a:ext cx="1651433" cy="1436746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Vervolg</a:t>
          </a:r>
        </a:p>
      </dsp:txBody>
      <dsp:txXfrm rot="-5400000">
        <a:off x="3888856" y="3060881"/>
        <a:ext cx="988960" cy="1136737"/>
      </dsp:txXfrm>
    </dsp:sp>
    <dsp:sp modelId="{F130F2F3-A49D-493D-BB47-E6CFED746E22}">
      <dsp:nvSpPr>
        <dsp:cNvPr id="0" name=""/>
        <dsp:cNvSpPr/>
      </dsp:nvSpPr>
      <dsp:spPr>
        <a:xfrm>
          <a:off x="5145308" y="3133819"/>
          <a:ext cx="1842999" cy="99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9B5D38-01A8-48B3-BD9C-302B17DD7247}">
      <dsp:nvSpPr>
        <dsp:cNvPr id="0" name=""/>
        <dsp:cNvSpPr/>
      </dsp:nvSpPr>
      <dsp:spPr>
        <a:xfrm rot="5400000">
          <a:off x="2005933" y="2910876"/>
          <a:ext cx="1651433" cy="1436746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Welk CO</a:t>
          </a:r>
          <a:r>
            <a:rPr lang="nl-NL" sz="1400" kern="1200" baseline="-25000" dirty="0"/>
            <a:t>2</a:t>
          </a:r>
          <a:r>
            <a:rPr lang="nl-NL" sz="1400" kern="1200" dirty="0"/>
            <a:t> model?</a:t>
          </a:r>
        </a:p>
      </dsp:txBody>
      <dsp:txXfrm rot="-5400000">
        <a:off x="2337169" y="3060881"/>
        <a:ext cx="988960" cy="1136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89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00" y="1"/>
            <a:ext cx="2946189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2644702-3AB9-49BD-BB82-628DE3BFD289}" type="datetime1">
              <a:rPr lang="en-US" altLang="nl-NL"/>
              <a:pPr>
                <a:defRPr/>
              </a:pPr>
              <a:t>2/11/2019</a:t>
            </a:fld>
            <a:endParaRPr lang="en-US" altLang="nl-NL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9909"/>
            <a:ext cx="2946189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00" y="9429909"/>
            <a:ext cx="2946189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7006144-C126-4DE8-B2EE-4F2FA6DD5D3B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95804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89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87" y="1"/>
            <a:ext cx="2946188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887" y="4716542"/>
            <a:ext cx="4983903" cy="446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31498"/>
            <a:ext cx="2946189" cy="49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87" y="9431498"/>
            <a:ext cx="2946188" cy="49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1EEC819-3E26-4EEF-8B30-3922D5D5711B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59557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EEC819-3E26-4EEF-8B30-3922D5D5711B}" type="slidenum">
              <a:rPr lang="en-US" altLang="nl-NL" smtClean="0"/>
              <a:pPr>
                <a:defRPr/>
              </a:pPr>
              <a:t>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38796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Koopman</a:t>
            </a:r>
            <a:r>
              <a:rPr lang="en-GB" dirty="0"/>
              <a:t> Logistics 1 van de </a:t>
            </a:r>
            <a:r>
              <a:rPr lang="en-GB" dirty="0" err="1"/>
              <a:t>eerste</a:t>
            </a:r>
            <a:r>
              <a:rPr lang="en-GB" dirty="0"/>
              <a:t> </a:t>
            </a:r>
            <a:r>
              <a:rPr lang="en-GB" dirty="0" err="1"/>
              <a:t>implementaties</a:t>
            </a:r>
            <a:r>
              <a:rPr lang="en-GB" dirty="0"/>
              <a:t> in Nederland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EEC819-3E26-4EEF-8B30-3922D5D5711B}" type="slidenum">
              <a:rPr lang="en-US" altLang="nl-NL" smtClean="0"/>
              <a:pPr>
                <a:defRPr/>
              </a:pPr>
              <a:t>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359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EEC819-3E26-4EEF-8B30-3922D5D5711B}" type="slidenum">
              <a:rPr lang="en-US" altLang="nl-NL" smtClean="0"/>
              <a:pPr>
                <a:defRPr/>
              </a:pPr>
              <a:t>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13085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EEC819-3E26-4EEF-8B30-3922D5D5711B}" type="slidenum">
              <a:rPr lang="en-US" altLang="nl-NL" smtClean="0"/>
              <a:pPr>
                <a:defRPr/>
              </a:pPr>
              <a:t>11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6072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err="1"/>
              <a:t>Beter</a:t>
            </a:r>
            <a:r>
              <a:rPr lang="en-GB" baseline="0" dirty="0"/>
              <a:t> </a:t>
            </a:r>
            <a:r>
              <a:rPr lang="en-GB" baseline="0" dirty="0" err="1"/>
              <a:t>leven</a:t>
            </a:r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Fairtrade</a:t>
            </a:r>
          </a:p>
          <a:p>
            <a:endParaRPr lang="en-GB" baseline="0" dirty="0"/>
          </a:p>
          <a:p>
            <a:r>
              <a:rPr lang="en-GB" baseline="0" dirty="0"/>
              <a:t>EKO = je </a:t>
            </a:r>
            <a:r>
              <a:rPr lang="en-GB" baseline="0" dirty="0" err="1"/>
              <a:t>biologisch</a:t>
            </a:r>
            <a:r>
              <a:rPr lang="en-GB" baseline="0" dirty="0"/>
              <a:t> </a:t>
            </a:r>
            <a:r>
              <a:rPr lang="en-GB" baseline="0" dirty="0" err="1"/>
              <a:t>voedsel</a:t>
            </a:r>
            <a:r>
              <a:rPr lang="en-GB" baseline="0" dirty="0"/>
              <a:t> </a:t>
            </a:r>
            <a:r>
              <a:rPr lang="en-GB" baseline="0" dirty="0" err="1"/>
              <a:t>koopt</a:t>
            </a:r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EU </a:t>
            </a:r>
            <a:r>
              <a:rPr lang="en-GB" baseline="0" dirty="0" err="1"/>
              <a:t>biologisch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EEC819-3E26-4EEF-8B30-3922D5D5711B}" type="slidenum">
              <a:rPr lang="en-US" altLang="nl-NL" smtClean="0"/>
              <a:pPr>
                <a:defRPr/>
              </a:pPr>
              <a:t>12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96512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EEC819-3E26-4EEF-8B30-3922D5D5711B}" type="slidenum">
              <a:rPr lang="en-US" altLang="nl-NL" smtClean="0"/>
              <a:pPr>
                <a:defRPr/>
              </a:pPr>
              <a:t>16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63799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EEC819-3E26-4EEF-8B30-3922D5D5711B}" type="slidenum">
              <a:rPr lang="en-US" altLang="nl-NL" smtClean="0"/>
              <a:pPr>
                <a:defRPr/>
              </a:pPr>
              <a:t>17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54320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799" y="2155827"/>
            <a:ext cx="6798733" cy="64664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94265" y="2861729"/>
            <a:ext cx="6781801" cy="1016004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  <a:latin typeface="Bookman Old Style"/>
                <a:cs typeface="Bookman Old Style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887" y="5786516"/>
            <a:ext cx="826314" cy="107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8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1607" y="6156046"/>
            <a:ext cx="863373" cy="3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3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1607" y="6156046"/>
            <a:ext cx="863373" cy="3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45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1607" y="6156046"/>
            <a:ext cx="863373" cy="3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74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288088" y="457200"/>
            <a:ext cx="1789112" cy="487838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7575" y="457200"/>
            <a:ext cx="5218113" cy="48783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1607" y="6156046"/>
            <a:ext cx="863373" cy="3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0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7159625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513" y="1828800"/>
            <a:ext cx="3492500" cy="3506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0413" y="1828800"/>
            <a:ext cx="3494087" cy="167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0413" y="3657600"/>
            <a:ext cx="3494087" cy="1677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1607" y="6156046"/>
            <a:ext cx="863373" cy="3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8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887" y="5786516"/>
            <a:ext cx="826314" cy="107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809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887" y="5786516"/>
            <a:ext cx="826314" cy="107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97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887" y="5786516"/>
            <a:ext cx="826314" cy="107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41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25513" y="1828800"/>
            <a:ext cx="3492500" cy="3506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0413" y="1828800"/>
            <a:ext cx="3494087" cy="3506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887" y="5786516"/>
            <a:ext cx="826314" cy="107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62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887" y="5786516"/>
            <a:ext cx="826314" cy="107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18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887" y="5786516"/>
            <a:ext cx="826314" cy="107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887" y="5786813"/>
            <a:ext cx="826314" cy="107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53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70" y="5896132"/>
            <a:ext cx="1967161" cy="87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887" y="5786516"/>
            <a:ext cx="826314" cy="107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85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1607" y="6156046"/>
            <a:ext cx="863373" cy="3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5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1028" name="Rectangle 13"/>
          <p:cNvSpPr>
            <a:spLocks noChangeArrowheads="1"/>
          </p:cNvSpPr>
          <p:nvPr userDrawn="1"/>
        </p:nvSpPr>
        <p:spPr bwMode="auto">
          <a:xfrm>
            <a:off x="396" y="5730537"/>
            <a:ext cx="9144000" cy="11277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nl-NL" altLang="nl-NL" sz="2200"/>
          </a:p>
        </p:txBody>
      </p:sp>
      <p:pic>
        <p:nvPicPr>
          <p:cNvPr id="35842" name="Picture 2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6156046"/>
            <a:ext cx="1154112" cy="57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917575" y="457200"/>
            <a:ext cx="71596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title style</a:t>
            </a:r>
            <a:br>
              <a:rPr lang="nl-NL" altLang="nl-NL"/>
            </a:br>
            <a:endParaRPr lang="nl-NL" altLang="nl-NL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5513" y="1828800"/>
            <a:ext cx="7138987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</p:txBody>
      </p:sp>
      <p:sp>
        <p:nvSpPr>
          <p:cNvPr id="1032" name="Text Box 23"/>
          <p:cNvSpPr txBox="1">
            <a:spLocks noChangeArrowheads="1"/>
          </p:cNvSpPr>
          <p:nvPr userDrawn="1"/>
        </p:nvSpPr>
        <p:spPr bwMode="auto">
          <a:xfrm>
            <a:off x="3124200" y="6248400"/>
            <a:ext cx="441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nl-NL" altLang="nl-NL" sz="1400">
              <a:solidFill>
                <a:schemeClr val="bg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034" name="Picture 10" descr="logo_rgb4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181725"/>
            <a:ext cx="88106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7"/>
          <p:cNvSpPr>
            <a:spLocks noChangeArrowheads="1"/>
          </p:cNvSpPr>
          <p:nvPr userDrawn="1"/>
        </p:nvSpPr>
        <p:spPr bwMode="auto">
          <a:xfrm>
            <a:off x="7735888" y="6362700"/>
            <a:ext cx="452437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813162F6-5505-4565-840A-01037459C347}" type="slidenum">
              <a:rPr lang="nl-NL" altLang="nl-NL" sz="1100" smtClean="0">
                <a:ea typeface="ＭＳ Ｐゴシック" panose="020B0600070205080204" pitchFamily="34" charset="-128"/>
              </a:rPr>
              <a:pPr algn="r" eaLnBrk="1" hangingPunct="1">
                <a:defRPr/>
              </a:pPr>
              <a:t>‹nr.›</a:t>
            </a:fld>
            <a:endParaRPr lang="nl-NL" altLang="nl-NL" sz="1100">
              <a:ea typeface="ＭＳ Ｐゴシック" panose="020B0600070205080204" pitchFamily="34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203749" y="6156046"/>
            <a:ext cx="863373" cy="39654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745" y="6156046"/>
            <a:ext cx="412510" cy="39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5" r:id="rId12"/>
    <p:sldLayoutId id="2147483661" r:id="rId13"/>
    <p:sldLayoutId id="2147483662" r:id="rId14"/>
  </p:sldLayoutIdLst>
  <p:hf hdr="0" ftr="0" dt="0"/>
  <p:txStyles>
    <p:titleStyle>
      <a:lvl1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-128"/>
          <a:cs typeface="ＭＳ Ｐゴシック" charset="-128"/>
        </a:defRPr>
      </a:lvl2pPr>
      <a:lvl3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-128"/>
          <a:cs typeface="ＭＳ Ｐゴシック" charset="-128"/>
        </a:defRPr>
      </a:lvl3pPr>
      <a:lvl4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-128"/>
          <a:cs typeface="ＭＳ Ｐゴシック" charset="-128"/>
        </a:defRPr>
      </a:lvl4pPr>
      <a:lvl5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-128"/>
          <a:cs typeface="ＭＳ Ｐゴシック" charset="-128"/>
        </a:defRPr>
      </a:lvl5pPr>
      <a:lvl6pPr marL="13144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6pPr>
      <a:lvl7pPr marL="17716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7pPr>
      <a:lvl8pPr marL="22288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8pPr>
      <a:lvl9pPr marL="26860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9pPr>
    </p:titleStyle>
    <p:bodyStyle>
      <a:lvl1pPr marL="195263" indent="-195263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rgbClr val="00A6D6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76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rgbClr val="00A6D6"/>
        </a:buClr>
        <a:buFont typeface="Times" pitchFamily="18" charset="0"/>
        <a:buChar char="•"/>
        <a:defRPr>
          <a:solidFill>
            <a:schemeClr val="tx1"/>
          </a:solidFill>
          <a:latin typeface="+mn-lt"/>
          <a:ea typeface="ＭＳ Ｐゴシック" charset="-128"/>
        </a:defRPr>
      </a:lvl2pPr>
      <a:lvl3pPr marL="957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rgbClr val="00A6D6"/>
        </a:buClr>
        <a:buFont typeface="Times" pitchFamily="18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338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400">
          <a:solidFill>
            <a:schemeClr val="tx1"/>
          </a:solidFill>
          <a:latin typeface="+mn-lt"/>
          <a:ea typeface="ＭＳ Ｐゴシック" charset="-128"/>
        </a:defRPr>
      </a:lvl4pPr>
      <a:lvl5pPr marL="1719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  <a:ea typeface="ＭＳ Ｐゴシック" charset="-128"/>
        </a:defRPr>
      </a:lvl5pPr>
      <a:lvl6pPr marL="21764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6pPr>
      <a:lvl7pPr marL="26336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7pPr>
      <a:lvl8pPr marL="30908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8pPr>
      <a:lvl9pPr marL="35480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em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24" y="545225"/>
            <a:ext cx="6965003" cy="404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73C0B8-2030-4854-A282-CFFF0DBE0B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sz="2000" cap="all" dirty="0"/>
              <a:t>    </a:t>
            </a:r>
            <a:r>
              <a:rPr lang="en-GB" sz="2800" cap="all" dirty="0">
                <a:solidFill>
                  <a:schemeClr val="bg1"/>
                </a:solidFill>
                <a:latin typeface="+mn-lt"/>
              </a:rPr>
              <a:t>Demasking the black hole of transportation?</a:t>
            </a:r>
            <a:br>
              <a:rPr lang="nl-NL" sz="2800" dirty="0">
                <a:solidFill>
                  <a:schemeClr val="bg1"/>
                </a:solidFill>
                <a:latin typeface="+mn-lt"/>
              </a:rPr>
            </a:br>
            <a:endParaRPr lang="nl-NL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02BA1D-3B90-4C97-AF8B-90706B94F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5822" y="3344779"/>
            <a:ext cx="6400800" cy="938463"/>
          </a:xfrm>
          <a:noFill/>
        </p:spPr>
        <p:txBody>
          <a:bodyPr/>
          <a:lstStyle/>
          <a:p>
            <a:r>
              <a:rPr lang="nl-NL" cap="all" dirty="0">
                <a:solidFill>
                  <a:srgbClr val="FFFF00"/>
                </a:solidFill>
              </a:rPr>
              <a:t>A </a:t>
            </a:r>
            <a:r>
              <a:rPr lang="nl-NL" cap="all" dirty="0" err="1">
                <a:solidFill>
                  <a:srgbClr val="FFFF00"/>
                </a:solidFill>
              </a:rPr>
              <a:t>blocking</a:t>
            </a:r>
            <a:r>
              <a:rPr lang="nl-NL" cap="all" dirty="0">
                <a:solidFill>
                  <a:srgbClr val="FFFF00"/>
                </a:solidFill>
              </a:rPr>
              <a:t> </a:t>
            </a:r>
            <a:r>
              <a:rPr lang="nl-NL" cap="all" dirty="0" err="1">
                <a:solidFill>
                  <a:srgbClr val="FFFF00"/>
                </a:solidFill>
              </a:rPr>
              <a:t>road</a:t>
            </a:r>
            <a:r>
              <a:rPr lang="nl-NL" cap="all" dirty="0">
                <a:solidFill>
                  <a:srgbClr val="FFFF00"/>
                </a:solidFill>
              </a:rPr>
              <a:t> naar de ontwikkeling van een CO</a:t>
            </a:r>
            <a:r>
              <a:rPr lang="nl-NL" cap="all" baseline="-25000" dirty="0">
                <a:solidFill>
                  <a:srgbClr val="FFFF00"/>
                </a:solidFill>
              </a:rPr>
              <a:t>2</a:t>
            </a:r>
            <a:r>
              <a:rPr lang="nl-NL" cap="all" dirty="0">
                <a:solidFill>
                  <a:srgbClr val="FFFF00"/>
                </a:solidFill>
              </a:rPr>
              <a:t> Blockchain-georiënteerde (product) APP</a:t>
            </a:r>
          </a:p>
          <a:p>
            <a:endParaRPr lang="nl-NL" cap="all" dirty="0">
              <a:solidFill>
                <a:srgbClr val="FFFF00"/>
              </a:solidFill>
            </a:endParaRPr>
          </a:p>
          <a:p>
            <a:endParaRPr lang="nl-NL" cap="all" dirty="0"/>
          </a:p>
          <a:p>
            <a:r>
              <a:rPr lang="nl-NL" cap="all" dirty="0">
                <a:cs typeface="Arial" panose="020B0604020202020204" pitchFamily="34" charset="0"/>
              </a:rPr>
              <a:t>Yvonne Lont</a:t>
            </a:r>
          </a:p>
          <a:p>
            <a:r>
              <a:rPr lang="nl-NL" cap="all" dirty="0">
                <a:cs typeface="Arial" panose="020B0604020202020204" pitchFamily="34" charset="0"/>
              </a:rPr>
              <a:t>Ron van Duin</a:t>
            </a:r>
          </a:p>
          <a:p>
            <a:r>
              <a:rPr lang="nl-NL" cap="all" dirty="0">
                <a:cs typeface="Arial" panose="020B0604020202020204" pitchFamily="34" charset="0"/>
              </a:rPr>
              <a:t>Dirk-Pieter Jens</a:t>
            </a:r>
          </a:p>
          <a:p>
            <a:r>
              <a:rPr lang="nl-NL" cap="all" dirty="0">
                <a:cs typeface="Arial" panose="020B0604020202020204" pitchFamily="34" charset="0"/>
              </a:rPr>
              <a:t>Ben van Lier</a:t>
            </a:r>
            <a:endParaRPr lang="nl-NL" dirty="0">
              <a:cs typeface="Arial" panose="020B06040202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3F32F6C-75A7-46E5-941B-9610507A28F3}"/>
              </a:ext>
            </a:extLst>
          </p:cNvPr>
          <p:cNvSpPr txBox="1"/>
          <p:nvPr/>
        </p:nvSpPr>
        <p:spPr>
          <a:xfrm>
            <a:off x="5929255" y="192505"/>
            <a:ext cx="3074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i="1" dirty="0" err="1"/>
              <a:t>Vervoerslogistieke</a:t>
            </a:r>
            <a:r>
              <a:rPr lang="nl-NL" sz="1200" i="1" dirty="0"/>
              <a:t> werkdagen, 15-11-2018</a:t>
            </a:r>
          </a:p>
        </p:txBody>
      </p:sp>
    </p:spTree>
    <p:extLst>
      <p:ext uri="{BB962C8B-B14F-4D97-AF65-F5344CB8AC3E}">
        <p14:creationId xmlns:p14="http://schemas.microsoft.com/office/powerpoint/2010/main" val="1715299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7FC7-8919-454D-B1A7-8B03DC84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Beschikbare</a:t>
            </a:r>
            <a:r>
              <a:rPr lang="en-US" dirty="0"/>
              <a:t> data </a:t>
            </a:r>
            <a:r>
              <a:rPr lang="en-US" dirty="0" err="1"/>
              <a:t>elementen</a:t>
            </a:r>
            <a:br>
              <a:rPr lang="en-US" dirty="0"/>
            </a:br>
            <a:endParaRPr lang="en-US" dirty="0"/>
          </a:p>
        </p:txBody>
      </p:sp>
      <p:pic>
        <p:nvPicPr>
          <p:cNvPr id="63" name="Afbeelding 62">
            <a:extLst>
              <a:ext uri="{FF2B5EF4-FFF2-40B4-BE49-F238E27FC236}">
                <a16:creationId xmlns:a16="http://schemas.microsoft.com/office/drawing/2014/main" id="{CA1A88A1-09BC-48BB-8A02-40A083034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42" y="2268116"/>
            <a:ext cx="8015715" cy="2587597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D14470BE-8336-4719-AF3F-A8DA7A051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034" y="332799"/>
            <a:ext cx="1438781" cy="165215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5E0ADFB-0B71-4FFC-BE23-32EA1A74A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37" y="6400800"/>
            <a:ext cx="5260726" cy="45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44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187" y="445560"/>
            <a:ext cx="7405855" cy="1244600"/>
          </a:xfrm>
        </p:spPr>
        <p:txBody>
          <a:bodyPr/>
          <a:lstStyle/>
          <a:p>
            <a:r>
              <a:rPr lang="nl-NL" dirty="0"/>
              <a:t>Vervolg : </a:t>
            </a:r>
            <a:br>
              <a:rPr lang="nl-NL" dirty="0"/>
            </a:br>
            <a:r>
              <a:rPr lang="nl-NL" dirty="0"/>
              <a:t>Toewijzing CO</a:t>
            </a:r>
            <a:r>
              <a:rPr lang="nl-NL" baseline="-25000" dirty="0"/>
              <a:t>2</a:t>
            </a:r>
            <a:r>
              <a:rPr lang="nl-NL" dirty="0"/>
              <a:t> aan product</a:t>
            </a:r>
            <a:endParaRPr lang="en-GB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766EF34-100B-40A2-B0DE-94F8E2464709}"/>
              </a:ext>
            </a:extLst>
          </p:cNvPr>
          <p:cNvSpPr/>
          <p:nvPr/>
        </p:nvSpPr>
        <p:spPr>
          <a:xfrm>
            <a:off x="3550921" y="1501058"/>
            <a:ext cx="5442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i="1" dirty="0"/>
              <a:t>Scenario’s vergelijken</a:t>
            </a:r>
          </a:p>
          <a:p>
            <a:r>
              <a:rPr lang="nl-NL" i="1" dirty="0"/>
              <a:t>Hoe omgaan met de lege kilometers?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8CF15D3-DA30-4B37-A439-BD78FEE3B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22" y="241780"/>
            <a:ext cx="1438781" cy="165215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F71EB7A-4786-4262-B587-EEF089137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066" y="2699663"/>
            <a:ext cx="6148137" cy="245445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C5CDED7-E430-47F5-BEB8-AB20E6579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87" y="2380497"/>
            <a:ext cx="2857500" cy="1905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1840FAD-64E8-4586-890C-B65AAF87F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962" y="4972024"/>
            <a:ext cx="2476500" cy="184785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3002DD6-4D4B-47AF-9944-539C84470C1F}"/>
              </a:ext>
            </a:extLst>
          </p:cNvPr>
          <p:cNvSpPr txBox="1"/>
          <p:nvPr/>
        </p:nvSpPr>
        <p:spPr>
          <a:xfrm>
            <a:off x="809307" y="6412440"/>
            <a:ext cx="46971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/>
              <a:t>Kellner, F, Otto, A, (2012) </a:t>
            </a:r>
            <a:r>
              <a:rPr lang="en-US" sz="1000" dirty="0"/>
              <a:t>Allocating CO</a:t>
            </a:r>
            <a:r>
              <a:rPr lang="en-US" sz="1000" baseline="-25000" dirty="0"/>
              <a:t>2</a:t>
            </a:r>
            <a:r>
              <a:rPr lang="en-US" sz="1000" dirty="0"/>
              <a:t> emissions to shipments in road freight</a:t>
            </a:r>
          </a:p>
          <a:p>
            <a:r>
              <a:rPr lang="en-US" sz="1000" dirty="0"/>
              <a:t>          transportation,, J Management Control (2012) 22:451–479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5173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187" y="445560"/>
            <a:ext cx="7405855" cy="1244600"/>
          </a:xfrm>
        </p:spPr>
        <p:txBody>
          <a:bodyPr/>
          <a:lstStyle/>
          <a:p>
            <a:r>
              <a:rPr lang="nl-NL" dirty="0"/>
              <a:t>Interesse ? </a:t>
            </a:r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6CED419-982E-4E2B-BADF-900BB7E9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987" y="241780"/>
            <a:ext cx="1438781" cy="165215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3C1124B-D713-49AB-9318-E900F44A2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496" y="1952889"/>
            <a:ext cx="3034756" cy="327974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84544A1-0C01-4C22-B09E-BE850A3505D3}"/>
              </a:ext>
            </a:extLst>
          </p:cNvPr>
          <p:cNvSpPr txBox="1"/>
          <p:nvPr/>
        </p:nvSpPr>
        <p:spPr>
          <a:xfrm>
            <a:off x="664928" y="2029509"/>
            <a:ext cx="48747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 De consument staat steeds meer</a:t>
            </a:r>
          </a:p>
          <a:p>
            <a:r>
              <a:rPr lang="nl-NL" dirty="0"/>
              <a:t> open voor duurzaamheid</a:t>
            </a:r>
          </a:p>
          <a:p>
            <a:r>
              <a:rPr lang="nl-NL" dirty="0"/>
              <a:t> </a:t>
            </a:r>
            <a:r>
              <a:rPr lang="nl-NL" sz="1200" dirty="0"/>
              <a:t>Uit enquête blijkt dat nog een meerderheid (57,5%)</a:t>
            </a:r>
          </a:p>
          <a:p>
            <a:r>
              <a:rPr lang="nl-NL" sz="1200" dirty="0"/>
              <a:t>   van de respondenten  (n=81) geen interesse</a:t>
            </a:r>
          </a:p>
          <a:p>
            <a:r>
              <a:rPr lang="nl-NL" sz="1200" dirty="0"/>
              <a:t>   heeft om een dergelijke app te downloaden!!!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Maar hoe zit het met de verlader?</a:t>
            </a:r>
          </a:p>
          <a:p>
            <a:r>
              <a:rPr lang="nl-NL" sz="1200" dirty="0"/>
              <a:t>   Naar een CO</a:t>
            </a:r>
            <a:r>
              <a:rPr lang="nl-NL" sz="1200" baseline="-25000" dirty="0"/>
              <a:t>2</a:t>
            </a:r>
            <a:r>
              <a:rPr lang="nl-NL" sz="1200" dirty="0"/>
              <a:t>-keurmerk?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57930B-BCFA-4619-83A3-EDE461C1B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48" y="6259623"/>
            <a:ext cx="5260726" cy="30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58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Conclusies</a:t>
            </a:r>
            <a:r>
              <a:rPr lang="en-GB" dirty="0"/>
              <a:t> &amp; </a:t>
            </a:r>
            <a:r>
              <a:rPr lang="en-GB" dirty="0" err="1"/>
              <a:t>vervolg</a:t>
            </a:r>
            <a:r>
              <a:rPr lang="en-GB" dirty="0"/>
              <a:t>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3" y="1828800"/>
            <a:ext cx="7537551" cy="3506788"/>
          </a:xfrm>
        </p:spPr>
        <p:txBody>
          <a:bodyPr/>
          <a:lstStyle/>
          <a:p>
            <a:r>
              <a:rPr lang="en-GB" dirty="0"/>
              <a:t>Ondanks preferred supplier relationship (importeur-vervoerder),   Blockchain is als …………………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nl-NL" dirty="0"/>
              <a:t>Kenmerkend voor de gemiddelde consument is dat zij worden gezien als </a:t>
            </a:r>
            <a:r>
              <a:rPr lang="nl-NL" i="1" dirty="0"/>
              <a:t>welwillenden</a:t>
            </a:r>
            <a:r>
              <a:rPr lang="nl-NL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dirty="0"/>
              <a:t>   </a:t>
            </a:r>
            <a:r>
              <a:rPr lang="nl-NL" sz="1000" dirty="0"/>
              <a:t>De consumenten heeft wel oog voor duurzaamheid maar het moet hen wel aantrekkelijk,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000" dirty="0"/>
              <a:t>      leuk en gemakkelijk worden gemaakt (</a:t>
            </a:r>
            <a:r>
              <a:rPr lang="nl-NL" sz="1000" dirty="0" err="1"/>
              <a:t>Diri</a:t>
            </a:r>
            <a:r>
              <a:rPr lang="nl-NL" sz="1000" dirty="0"/>
              <a:t>, e.a., 2018).</a:t>
            </a:r>
            <a:endParaRPr lang="en-GB" sz="1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44" y="256718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334" y="2567188"/>
            <a:ext cx="30997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1A10A55-8556-4C09-9C32-FB948BE4B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779" y="49641"/>
            <a:ext cx="143878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56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Conclusies</a:t>
            </a:r>
            <a:r>
              <a:rPr lang="en-GB" dirty="0"/>
              <a:t> &amp; </a:t>
            </a:r>
            <a:r>
              <a:rPr lang="en-GB" dirty="0" err="1"/>
              <a:t>vervolg</a:t>
            </a:r>
            <a:r>
              <a:rPr lang="en-GB" dirty="0"/>
              <a:t>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13" y="1951021"/>
            <a:ext cx="7138987" cy="3506788"/>
          </a:xfrm>
        </p:spPr>
        <p:txBody>
          <a:bodyPr/>
          <a:lstStyle/>
          <a:p>
            <a:r>
              <a:rPr lang="en-GB" dirty="0" err="1"/>
              <a:t>Techniek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 </a:t>
            </a:r>
            <a:r>
              <a:rPr lang="en-GB" dirty="0" err="1"/>
              <a:t>afhankelijk</a:t>
            </a:r>
            <a:r>
              <a:rPr lang="en-GB" dirty="0"/>
              <a:t> van Hyperledger</a:t>
            </a:r>
          </a:p>
          <a:p>
            <a:r>
              <a:rPr lang="en-GB" dirty="0"/>
              <a:t>Twee </a:t>
            </a:r>
            <a:r>
              <a:rPr lang="en-GB" dirty="0" err="1"/>
              <a:t>vervolgprojecten</a:t>
            </a:r>
            <a:endParaRPr lang="en-GB" dirty="0"/>
          </a:p>
          <a:p>
            <a:pPr lvl="1"/>
            <a:r>
              <a:rPr lang="en-GB" dirty="0"/>
              <a:t>Building information model  </a:t>
            </a:r>
          </a:p>
          <a:p>
            <a:pPr lvl="1"/>
            <a:r>
              <a:rPr lang="en-GB" dirty="0" err="1"/>
              <a:t>Doorontwikkeling</a:t>
            </a:r>
            <a:r>
              <a:rPr lang="en-GB" dirty="0"/>
              <a:t> voor </a:t>
            </a:r>
            <a:r>
              <a:rPr lang="en-GB" dirty="0" err="1"/>
              <a:t>uitwisseling</a:t>
            </a:r>
            <a:r>
              <a:rPr lang="en-GB" dirty="0"/>
              <a:t> </a:t>
            </a:r>
            <a:r>
              <a:rPr lang="en-GB" dirty="0" err="1"/>
              <a:t>binnen</a:t>
            </a:r>
            <a:r>
              <a:rPr lang="en-GB" dirty="0"/>
              <a:t> de </a:t>
            </a:r>
            <a:r>
              <a:rPr lang="en-GB" dirty="0" err="1"/>
              <a:t>overheids</a:t>
            </a:r>
            <a:r>
              <a:rPr lang="en-GB" dirty="0"/>
              <a:t>-nodes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Technisch</a:t>
            </a:r>
            <a:r>
              <a:rPr lang="en-GB" dirty="0"/>
              <a:t> </a:t>
            </a:r>
            <a:r>
              <a:rPr lang="en-GB" dirty="0" err="1"/>
              <a:t>haalbaar</a:t>
            </a:r>
            <a:r>
              <a:rPr lang="en-GB" dirty="0"/>
              <a:t>……maar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sz="1000" dirty="0"/>
              <a:t> </a:t>
            </a:r>
            <a:r>
              <a:rPr lang="en-GB" sz="1200" dirty="0" err="1"/>
              <a:t>Waarde</a:t>
            </a:r>
            <a:r>
              <a:rPr lang="en-GB" sz="1200" dirty="0"/>
              <a:t> </a:t>
            </a:r>
            <a:r>
              <a:rPr lang="en-GB" sz="1200" dirty="0" err="1"/>
              <a:t>propositie</a:t>
            </a:r>
            <a:r>
              <a:rPr lang="en-GB" sz="1200" dirty="0"/>
              <a:t> van Blockchain </a:t>
            </a:r>
            <a:r>
              <a:rPr lang="en-GB" sz="1200" dirty="0" err="1"/>
              <a:t>moet</a:t>
            </a:r>
            <a:r>
              <a:rPr lang="en-GB" sz="1200" dirty="0"/>
              <a:t> door </a:t>
            </a:r>
            <a:r>
              <a:rPr lang="en-GB" sz="1200" dirty="0" err="1"/>
              <a:t>alle</a:t>
            </a:r>
            <a:r>
              <a:rPr lang="en-GB" sz="1200" dirty="0"/>
              <a:t> </a:t>
            </a:r>
            <a:r>
              <a:rPr lang="en-GB" sz="1200" dirty="0" err="1"/>
              <a:t>partijen</a:t>
            </a:r>
            <a:r>
              <a:rPr lang="en-GB" sz="1200" dirty="0"/>
              <a:t> in de </a:t>
            </a:r>
            <a:r>
              <a:rPr lang="en-GB" sz="1200" dirty="0" err="1"/>
              <a:t>keten</a:t>
            </a:r>
            <a:r>
              <a:rPr lang="en-GB" sz="1200" dirty="0"/>
              <a:t> </a:t>
            </a:r>
            <a:r>
              <a:rPr lang="en-GB" sz="1200" dirty="0" err="1"/>
              <a:t>erkend</a:t>
            </a:r>
            <a:r>
              <a:rPr lang="en-GB" sz="1200" dirty="0"/>
              <a:t> en </a:t>
            </a:r>
            <a:r>
              <a:rPr lang="en-GB" sz="1200" dirty="0" err="1"/>
              <a:t>ondersteund</a:t>
            </a:r>
            <a:r>
              <a:rPr lang="en-GB" sz="1200" dirty="0"/>
              <a:t> (full commitment) </a:t>
            </a:r>
            <a:r>
              <a:rPr lang="en-GB" sz="1200" dirty="0" err="1"/>
              <a:t>worden</a:t>
            </a:r>
            <a:r>
              <a:rPr lang="en-GB" sz="1200" dirty="0"/>
              <a:t>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3429000"/>
            <a:ext cx="4912368" cy="215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5C1F8AB-6C04-43CD-A037-7B2D133B6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908" y="49641"/>
            <a:ext cx="143878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12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88" y="1391057"/>
            <a:ext cx="8550612" cy="398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30749" y="4221804"/>
            <a:ext cx="3614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Dank </a:t>
            </a:r>
            <a:r>
              <a:rPr lang="en-GB" dirty="0" err="1">
                <a:solidFill>
                  <a:schemeClr val="bg1"/>
                </a:solidFill>
              </a:rPr>
              <a:t>voor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uw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aandacht</a:t>
            </a:r>
            <a:r>
              <a:rPr lang="en-GB" dirty="0">
                <a:solidFill>
                  <a:schemeClr val="bg1"/>
                </a:solidFill>
              </a:rPr>
              <a:t>!!</a:t>
            </a:r>
          </a:p>
          <a:p>
            <a:pPr algn="ctr"/>
            <a:r>
              <a:rPr lang="en-GB" dirty="0" err="1">
                <a:solidFill>
                  <a:schemeClr val="bg1"/>
                </a:solidFill>
              </a:rPr>
              <a:t>Vragen</a:t>
            </a:r>
            <a:r>
              <a:rPr lang="en-GB" dirty="0">
                <a:solidFill>
                  <a:schemeClr val="bg1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459756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187" y="445560"/>
            <a:ext cx="7405855" cy="1244600"/>
          </a:xfrm>
        </p:spPr>
        <p:txBody>
          <a:bodyPr/>
          <a:lstStyle/>
          <a:p>
            <a:r>
              <a:rPr lang="nl-NL" dirty="0"/>
              <a:t>Scepsis</a:t>
            </a: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6134BA8-E513-439F-B777-8FF7E7AB4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578" y="355828"/>
            <a:ext cx="1438781" cy="165215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22EB6EF-2C65-450E-BE0F-8774E69B9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231" y="2806210"/>
            <a:ext cx="3359187" cy="272514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836AEC7-5DD0-40FF-B847-82844490EB3E}"/>
              </a:ext>
            </a:extLst>
          </p:cNvPr>
          <p:cNvSpPr txBox="1"/>
          <p:nvPr/>
        </p:nvSpPr>
        <p:spPr>
          <a:xfrm>
            <a:off x="837027" y="1849073"/>
            <a:ext cx="7716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/>
              <a:t>Wat zijn de effecten van de </a:t>
            </a:r>
            <a:r>
              <a:rPr lang="nl-NL" i="1" dirty="0" err="1"/>
              <a:t>supply</a:t>
            </a:r>
            <a:r>
              <a:rPr lang="nl-NL" i="1" dirty="0"/>
              <a:t> chain partners op hun positie in de keten ? 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6268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846" y="604925"/>
            <a:ext cx="5193585" cy="1752600"/>
          </a:xfrm>
        </p:spPr>
        <p:txBody>
          <a:bodyPr/>
          <a:lstStyle/>
          <a:p>
            <a:r>
              <a:rPr lang="nl-NL" sz="1800" i="1" dirty="0"/>
              <a:t>How </a:t>
            </a:r>
            <a:r>
              <a:rPr lang="nl-NL" sz="1800" i="1" dirty="0" err="1"/>
              <a:t>can</a:t>
            </a:r>
            <a:r>
              <a:rPr lang="nl-NL" sz="1800" i="1" dirty="0"/>
              <a:t> a SME </a:t>
            </a:r>
            <a:r>
              <a:rPr lang="nl-NL" sz="1800" i="1" dirty="0" err="1"/>
              <a:t>apply</a:t>
            </a:r>
            <a:r>
              <a:rPr lang="nl-NL" sz="1800" i="1" dirty="0"/>
              <a:t> blockchain </a:t>
            </a:r>
            <a:r>
              <a:rPr lang="nl-NL" sz="1800" i="1" dirty="0" err="1"/>
              <a:t>technology</a:t>
            </a:r>
            <a:r>
              <a:rPr lang="nl-NL" sz="1800" i="1" dirty="0"/>
              <a:t> </a:t>
            </a:r>
            <a:r>
              <a:rPr lang="nl-NL" sz="1800" i="1" dirty="0" err="1"/>
              <a:t>and</a:t>
            </a:r>
            <a:r>
              <a:rPr lang="nl-NL" sz="1800" i="1" dirty="0"/>
              <a:t> </a:t>
            </a:r>
            <a:r>
              <a:rPr lang="nl-NL" sz="1800" i="1" dirty="0" err="1"/>
              <a:t>what</a:t>
            </a:r>
            <a:r>
              <a:rPr lang="nl-NL" sz="1800" i="1" dirty="0"/>
              <a:t> are </a:t>
            </a:r>
            <a:r>
              <a:rPr lang="nl-NL" sz="1800" i="1" dirty="0" err="1"/>
              <a:t>the</a:t>
            </a:r>
            <a:r>
              <a:rPr lang="nl-NL" sz="1800" i="1" dirty="0"/>
              <a:t> </a:t>
            </a:r>
            <a:r>
              <a:rPr lang="nl-NL" sz="1800" i="1" dirty="0" err="1"/>
              <a:t>effects</a:t>
            </a:r>
            <a:r>
              <a:rPr lang="nl-NL" sz="1800" i="1" dirty="0"/>
              <a:t> on </a:t>
            </a:r>
            <a:r>
              <a:rPr lang="nl-NL" sz="1800" i="1" dirty="0" err="1"/>
              <a:t>their</a:t>
            </a:r>
            <a:r>
              <a:rPr lang="nl-NL" sz="1800" i="1" dirty="0"/>
              <a:t> </a:t>
            </a:r>
          </a:p>
          <a:p>
            <a:r>
              <a:rPr lang="nl-NL" sz="1800" i="1" dirty="0" err="1"/>
              <a:t>supply</a:t>
            </a:r>
            <a:r>
              <a:rPr lang="nl-NL" sz="1800" i="1" dirty="0"/>
              <a:t> chain </a:t>
            </a:r>
            <a:r>
              <a:rPr lang="nl-NL" sz="1800" i="1" dirty="0" err="1"/>
              <a:t>position</a:t>
            </a:r>
            <a:r>
              <a:rPr lang="nl-NL" sz="1800" i="1" dirty="0"/>
              <a:t>? </a:t>
            </a:r>
            <a:r>
              <a:rPr lang="nl-NL" sz="1800" dirty="0"/>
              <a:t>​</a:t>
            </a:r>
          </a:p>
          <a:p>
            <a:endParaRPr lang="nl-NL" sz="1800" dirty="0"/>
          </a:p>
          <a:p>
            <a:endParaRPr lang="nl-NL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dirty="0"/>
              <a:t>The goal of </a:t>
            </a:r>
            <a:r>
              <a:rPr lang="nl-NL" sz="1400" dirty="0" err="1"/>
              <a:t>our</a:t>
            </a:r>
            <a:r>
              <a:rPr lang="nl-NL" sz="1400" dirty="0"/>
              <a:t> research is </a:t>
            </a:r>
            <a:r>
              <a:rPr lang="nl-NL" sz="1400" dirty="0" err="1"/>
              <a:t>to</a:t>
            </a:r>
            <a:r>
              <a:rPr lang="nl-NL" sz="1400" dirty="0"/>
              <a:t> analyse, </a:t>
            </a:r>
            <a:r>
              <a:rPr lang="nl-NL" sz="1400" dirty="0" err="1"/>
              <a:t>develop</a:t>
            </a:r>
            <a:r>
              <a:rPr lang="nl-NL" sz="1400" dirty="0"/>
              <a:t>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evaluate</a:t>
            </a:r>
            <a:r>
              <a:rPr lang="nl-NL" sz="1400" dirty="0"/>
              <a:t> </a:t>
            </a:r>
            <a:r>
              <a:rPr lang="nl-NL" sz="1400" dirty="0" err="1"/>
              <a:t>methods</a:t>
            </a:r>
            <a:r>
              <a:rPr lang="nl-NL" sz="1400" dirty="0"/>
              <a:t> </a:t>
            </a:r>
            <a:r>
              <a:rPr lang="nl-NL" sz="1400" dirty="0" err="1"/>
              <a:t>measuring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effects</a:t>
            </a:r>
            <a:r>
              <a:rPr lang="nl-NL" sz="1400" dirty="0"/>
              <a:t> of blockchain on </a:t>
            </a:r>
            <a:r>
              <a:rPr lang="nl-NL" sz="1400" dirty="0" err="1"/>
              <a:t>the</a:t>
            </a:r>
            <a:r>
              <a:rPr lang="nl-NL" sz="1400" dirty="0"/>
              <a:t> financial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logistics</a:t>
            </a:r>
            <a:r>
              <a:rPr lang="nl-NL" sz="1400" dirty="0"/>
              <a:t> </a:t>
            </a:r>
            <a:r>
              <a:rPr lang="nl-NL" sz="1400" dirty="0" err="1"/>
              <a:t>processes</a:t>
            </a:r>
            <a:r>
              <a:rPr lang="nl-NL" sz="1400" dirty="0"/>
              <a:t>​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dirty="0"/>
              <a:t> For </a:t>
            </a:r>
            <a:r>
              <a:rPr lang="nl-NL" sz="1400" dirty="0" err="1"/>
              <a:t>each</a:t>
            </a:r>
            <a:r>
              <a:rPr lang="nl-NL" sz="1400" dirty="0"/>
              <a:t> SME a scenario analysis </a:t>
            </a:r>
            <a:r>
              <a:rPr lang="nl-NL" sz="1400" dirty="0" err="1"/>
              <a:t>will</a:t>
            </a:r>
            <a:r>
              <a:rPr lang="nl-NL" sz="1400" dirty="0"/>
              <a:t> </a:t>
            </a:r>
            <a:r>
              <a:rPr lang="nl-NL" sz="1400" dirty="0" err="1"/>
              <a:t>be</a:t>
            </a:r>
            <a:r>
              <a:rPr lang="nl-NL" sz="1400" dirty="0"/>
              <a:t> </a:t>
            </a:r>
            <a:r>
              <a:rPr lang="nl-NL" sz="1400" dirty="0" err="1"/>
              <a:t>executed</a:t>
            </a:r>
            <a:r>
              <a:rPr lang="nl-NL" sz="1400" dirty="0"/>
              <a:t> ​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dirty="0"/>
              <a:t>Usercases  in </a:t>
            </a:r>
            <a:r>
              <a:rPr lang="nl-NL" sz="1400" dirty="0" err="1"/>
              <a:t>Pharmacy</a:t>
            </a:r>
            <a:r>
              <a:rPr lang="nl-NL" sz="1400" dirty="0"/>
              <a:t>, Food (Fruit &amp; </a:t>
            </a:r>
            <a:r>
              <a:rPr lang="nl-NL" sz="1400" dirty="0" err="1"/>
              <a:t>Vegetables</a:t>
            </a:r>
            <a:r>
              <a:rPr lang="nl-NL" sz="1400" dirty="0"/>
              <a:t>) &amp; </a:t>
            </a:r>
            <a:r>
              <a:rPr lang="nl-NL" sz="1400" dirty="0" err="1"/>
              <a:t>Logistics</a:t>
            </a:r>
            <a:r>
              <a:rPr lang="nl-NL" sz="1400" dirty="0"/>
              <a:t> ​</a:t>
            </a:r>
          </a:p>
          <a:p>
            <a:endParaRPr lang="nl-NL" sz="1800" dirty="0"/>
          </a:p>
          <a:p>
            <a:endParaRPr lang="nl-NL" sz="1800" dirty="0"/>
          </a:p>
          <a:p>
            <a:r>
              <a:rPr lang="nl-NL" sz="1800" dirty="0"/>
              <a:t>​</a:t>
            </a:r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r>
              <a:rPr lang="en-GB" sz="1800" dirty="0"/>
              <a:t>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303" y="3811346"/>
            <a:ext cx="3230697" cy="78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21" y="118809"/>
            <a:ext cx="3356279" cy="272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7266" y="2843641"/>
            <a:ext cx="1258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/>
              <a:t>Aljosa</a:t>
            </a:r>
            <a:r>
              <a:rPr lang="en-GB" sz="1000" dirty="0"/>
              <a:t> </a:t>
            </a:r>
            <a:r>
              <a:rPr lang="en-GB" sz="1000" dirty="0" err="1"/>
              <a:t>Beije</a:t>
            </a:r>
            <a:r>
              <a:rPr lang="en-GB" sz="1000" dirty="0"/>
              <a:t> (2018)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96" y="4711025"/>
            <a:ext cx="2083299" cy="138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85" y="5829300"/>
            <a:ext cx="2000052" cy="92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362" y="4872697"/>
            <a:ext cx="1591540" cy="105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eshoek 4">
            <a:extLst>
              <a:ext uri="{FF2B5EF4-FFF2-40B4-BE49-F238E27FC236}">
                <a16:creationId xmlns:a16="http://schemas.microsoft.com/office/drawing/2014/main" id="{5EA196F2-80E6-4721-ACA9-8B59BC365D78}"/>
              </a:ext>
            </a:extLst>
          </p:cNvPr>
          <p:cNvSpPr/>
          <p:nvPr/>
        </p:nvSpPr>
        <p:spPr bwMode="auto">
          <a:xfrm>
            <a:off x="7868653" y="5690937"/>
            <a:ext cx="1060704" cy="914400"/>
          </a:xfrm>
          <a:prstGeom prst="hexagon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" charset="-128"/>
              </a:rPr>
              <a:t>Vervolg</a:t>
            </a:r>
          </a:p>
        </p:txBody>
      </p:sp>
    </p:spTree>
    <p:extLst>
      <p:ext uri="{BB962C8B-B14F-4D97-AF65-F5344CB8AC3E}">
        <p14:creationId xmlns:p14="http://schemas.microsoft.com/office/powerpoint/2010/main" val="4278756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Black hole of Transportation</a:t>
            </a:r>
            <a:br>
              <a:rPr lang="en-GB" dirty="0"/>
            </a:br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88" y="1265236"/>
            <a:ext cx="3853972" cy="22282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0108" y="3518732"/>
            <a:ext cx="14638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 (Schmidt et al., 2017)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02" y="1265236"/>
            <a:ext cx="1702767" cy="127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88" y="4327752"/>
            <a:ext cx="1841345" cy="137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373" y="4327752"/>
            <a:ext cx="2935831" cy="137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898" y="4327751"/>
            <a:ext cx="2574897" cy="137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22" y="2540171"/>
            <a:ext cx="2375009" cy="105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50108" y="3874704"/>
            <a:ext cx="7512377" cy="457200"/>
          </a:xfrm>
        </p:spPr>
        <p:txBody>
          <a:bodyPr/>
          <a:lstStyle/>
          <a:p>
            <a:pPr marL="0" indent="0">
              <a:buNone/>
            </a:pPr>
            <a:r>
              <a:rPr lang="nl-NL" i="1" dirty="0"/>
              <a:t>Wat is de waarde van een Transparant transport app voor MKB?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69" y="755470"/>
            <a:ext cx="1719262" cy="178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143000"/>
            <a:ext cx="8118543" cy="456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6449F7F-3291-463E-9F9C-10A582F775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0121" y="6230891"/>
            <a:ext cx="5260726" cy="54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9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4154B-9DD6-4126-ABAC-AFD0EFA7B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5" y="457200"/>
            <a:ext cx="7685004" cy="1244600"/>
          </a:xfrm>
        </p:spPr>
        <p:txBody>
          <a:bodyPr/>
          <a:lstStyle/>
          <a:p>
            <a:r>
              <a:rPr lang="nl-NL" sz="1600" cap="all" dirty="0"/>
              <a:t>De ontwikkeling van een CO</a:t>
            </a:r>
            <a:r>
              <a:rPr lang="nl-NL" sz="1600" cap="all" baseline="-25000" dirty="0"/>
              <a:t>2</a:t>
            </a:r>
            <a:r>
              <a:rPr lang="nl-NL" sz="1600" cap="all" dirty="0"/>
              <a:t> Blockchain-georiënteerde (product) APP</a:t>
            </a:r>
            <a:br>
              <a:rPr lang="nl-NL" sz="1600" dirty="0"/>
            </a:br>
            <a:endParaRPr lang="en-US" sz="1600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6F8E1B0B-675E-4CAC-AED0-77E62E9650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50826"/>
              </p:ext>
            </p:extLst>
          </p:nvPr>
        </p:nvGraphicFramePr>
        <p:xfrm>
          <a:off x="883824" y="1201487"/>
          <a:ext cx="8031456" cy="4455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hthoek 4">
            <a:extLst>
              <a:ext uri="{FF2B5EF4-FFF2-40B4-BE49-F238E27FC236}">
                <a16:creationId xmlns:a16="http://schemas.microsoft.com/office/drawing/2014/main" id="{903610CB-8D61-4B0B-A6C4-55690291038F}"/>
              </a:ext>
            </a:extLst>
          </p:cNvPr>
          <p:cNvSpPr/>
          <p:nvPr/>
        </p:nvSpPr>
        <p:spPr>
          <a:xfrm>
            <a:off x="1450889" y="6494350"/>
            <a:ext cx="23642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800" dirty="0"/>
              <a:t>Afbeelding: Emanuel </a:t>
            </a:r>
            <a:r>
              <a:rPr lang="nl-NL" sz="800" dirty="0" err="1"/>
              <a:t>Balanzategui</a:t>
            </a:r>
            <a:r>
              <a:rPr lang="nl-NL" sz="800" dirty="0"/>
              <a:t> (CC BY-NC 2)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5BD9D96-2B43-4400-B9BF-D3A950A14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0665" y="5293542"/>
            <a:ext cx="1804737" cy="120080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44E97C3-2162-4258-916E-211F77A0E3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9642" y="2752981"/>
            <a:ext cx="1685001" cy="16242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C2F8E60-E19B-45DC-8E64-4A975EC24D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6573" y="1448976"/>
            <a:ext cx="1406692" cy="939670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BAA5610D-6160-496B-AF8D-010CB998EC02}"/>
              </a:ext>
            </a:extLst>
          </p:cNvPr>
          <p:cNvGrpSpPr/>
          <p:nvPr/>
        </p:nvGrpSpPr>
        <p:grpSpPr>
          <a:xfrm>
            <a:off x="1647326" y="3372529"/>
            <a:ext cx="1842999" cy="1842999"/>
            <a:chOff x="5145308" y="2369619"/>
            <a:chExt cx="1842999" cy="1842999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54D5C2-2DE5-413B-B8A6-B8177DB7D86B}"/>
                </a:ext>
              </a:extLst>
            </p:cNvPr>
            <p:cNvSpPr/>
            <p:nvPr/>
          </p:nvSpPr>
          <p:spPr>
            <a:xfrm>
              <a:off x="5145308" y="3133819"/>
              <a:ext cx="1842999" cy="9908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43AC2C08-2E91-4A5B-A5E3-B9789131E12F}"/>
                </a:ext>
              </a:extLst>
            </p:cNvPr>
            <p:cNvSpPr txBox="1"/>
            <p:nvPr/>
          </p:nvSpPr>
          <p:spPr>
            <a:xfrm rot="16200000">
              <a:off x="5456120" y="2757643"/>
              <a:ext cx="1842999" cy="1066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400" kern="1200" dirty="0"/>
                <a:t>Scenario’s</a:t>
              </a:r>
            </a:p>
          </p:txBody>
        </p:sp>
      </p:grp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7BC5228-8621-423D-9347-48FABFFB5C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575" y="691659"/>
            <a:ext cx="6224555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43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0460" y="3354079"/>
            <a:ext cx="4338334" cy="3185439"/>
            <a:chOff x="690664" y="3160025"/>
            <a:chExt cx="4338334" cy="318543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64" y="3160025"/>
              <a:ext cx="4338334" cy="273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56034" y="6099243"/>
              <a:ext cx="27606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De </a:t>
              </a:r>
              <a:r>
                <a:rPr lang="en-GB" sz="1000" dirty="0" err="1"/>
                <a:t>Weerd</a:t>
              </a:r>
              <a:r>
                <a:rPr lang="en-GB" sz="1000" dirty="0"/>
                <a:t>, P., Logistiek.nl, 1 </a:t>
              </a:r>
              <a:r>
                <a:rPr lang="en-GB" sz="1000" dirty="0" err="1"/>
                <a:t>november</a:t>
              </a:r>
              <a:r>
                <a:rPr lang="en-GB" sz="1000" dirty="0"/>
                <a:t> 2018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0460" y="1049231"/>
            <a:ext cx="4060994" cy="1594418"/>
            <a:chOff x="530460" y="1049231"/>
            <a:chExt cx="4060994" cy="1594418"/>
          </a:xfrm>
        </p:grpSpPr>
        <p:sp>
          <p:nvSpPr>
            <p:cNvPr id="4" name="Rectangle 3"/>
            <p:cNvSpPr/>
            <p:nvPr/>
          </p:nvSpPr>
          <p:spPr>
            <a:xfrm>
              <a:off x="612844" y="2212762"/>
              <a:ext cx="397861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100" b="1" dirty="0">
                  <a:solidFill>
                    <a:schemeClr val="bg2"/>
                  </a:solidFill>
                </a:rPr>
                <a:t>ABN </a:t>
              </a:r>
              <a:r>
                <a:rPr lang="en-GB" sz="1100" b="1" dirty="0" err="1">
                  <a:solidFill>
                    <a:schemeClr val="bg2"/>
                  </a:solidFill>
                </a:rPr>
                <a:t>Amro</a:t>
              </a:r>
              <a:r>
                <a:rPr lang="en-GB" sz="1100" b="1" dirty="0">
                  <a:solidFill>
                    <a:schemeClr val="bg2"/>
                  </a:solidFill>
                </a:rPr>
                <a:t> launches container logistics </a:t>
              </a:r>
              <a:r>
                <a:rPr lang="en-GB" sz="1100" b="1" dirty="0" err="1">
                  <a:solidFill>
                    <a:schemeClr val="bg2"/>
                  </a:solidFill>
                </a:rPr>
                <a:t>blockchain</a:t>
              </a:r>
              <a:r>
                <a:rPr lang="en-GB" sz="1100" b="1" dirty="0">
                  <a:solidFill>
                    <a:schemeClr val="bg2"/>
                  </a:solidFill>
                </a:rPr>
                <a:t> pilot</a:t>
              </a:r>
              <a:r>
                <a:rPr lang="en-GB" sz="1100" dirty="0">
                  <a:solidFill>
                    <a:schemeClr val="bg2"/>
                  </a:solidFill>
                </a:rPr>
                <a:t>,</a:t>
              </a:r>
              <a:r>
                <a:rPr lang="en-GB" sz="1100" b="1" dirty="0"/>
                <a:t> </a:t>
              </a:r>
              <a:r>
                <a:rPr lang="en-GB" sz="1100" dirty="0" err="1"/>
                <a:t>FINextra</a:t>
              </a:r>
              <a:r>
                <a:rPr lang="en-GB" sz="1100" dirty="0"/>
                <a:t>, 19 October 2018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460" y="1049231"/>
              <a:ext cx="4060994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892911" y="449901"/>
            <a:ext cx="4251089" cy="3341843"/>
            <a:chOff x="4892911" y="449901"/>
            <a:chExt cx="4251089" cy="334184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2911" y="449901"/>
              <a:ext cx="4251089" cy="2951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892911" y="3391634"/>
              <a:ext cx="26965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De </a:t>
              </a:r>
              <a:r>
                <a:rPr lang="en-GB" sz="1000" dirty="0" err="1"/>
                <a:t>Weerd</a:t>
              </a:r>
              <a:r>
                <a:rPr lang="en-GB" sz="1000" dirty="0"/>
                <a:t>, P., Logistiek.nl, 17 </a:t>
              </a:r>
              <a:r>
                <a:rPr lang="en-GB" sz="1000" dirty="0" err="1"/>
                <a:t>oktober</a:t>
              </a:r>
              <a:r>
                <a:rPr lang="en-GB" sz="1000" dirty="0"/>
                <a:t> 2018 </a:t>
              </a:r>
            </a:p>
            <a:p>
              <a:endParaRPr lang="en-GB" sz="10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27008" y="3934722"/>
            <a:ext cx="4105174" cy="1970924"/>
            <a:chOff x="4927008" y="3934722"/>
            <a:chExt cx="4105174" cy="197092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008" y="3934722"/>
              <a:ext cx="4105174" cy="1570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045311" y="5505536"/>
              <a:ext cx="28248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err="1"/>
                <a:t>Dijkhuizen</a:t>
              </a:r>
              <a:r>
                <a:rPr lang="en-GB" sz="1000" dirty="0"/>
                <a:t>, B., Logistiek.nl, 7 </a:t>
              </a:r>
              <a:r>
                <a:rPr lang="en-GB" sz="1000" dirty="0" err="1"/>
                <a:t>september</a:t>
              </a:r>
              <a:r>
                <a:rPr lang="en-GB" sz="1000" dirty="0"/>
                <a:t> 2018 </a:t>
              </a:r>
            </a:p>
            <a:p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552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355" y="603640"/>
            <a:ext cx="7945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Waarde van blockchain</a:t>
            </a:r>
            <a:br>
              <a:rPr lang="nl-NL" dirty="0"/>
            </a:b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 rot="20896160">
            <a:off x="1282384" y="4969693"/>
            <a:ext cx="7712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‘</a:t>
            </a:r>
            <a:r>
              <a:rPr lang="en-GB" sz="1400" i="1" dirty="0"/>
              <a:t>As good as it sounds, blockchain technology is still </a:t>
            </a:r>
            <a:r>
              <a:rPr lang="en-GB" sz="1400" i="1" dirty="0">
                <a:solidFill>
                  <a:srgbClr val="FF0000"/>
                </a:solidFill>
              </a:rPr>
              <a:t>in an early stage</a:t>
            </a:r>
            <a:r>
              <a:rPr lang="en-GB" sz="1400" i="1" dirty="0"/>
              <a:t>, with little enterprise wide applications, with scalability issues and facing the grand challenge of transforming market infrastructures’ (</a:t>
            </a:r>
            <a:r>
              <a:rPr lang="nl-NL" sz="1400" i="1" dirty="0" err="1"/>
              <a:t>Aljosa</a:t>
            </a:r>
            <a:r>
              <a:rPr lang="nl-NL" sz="1400" i="1" dirty="0"/>
              <a:t> Beije,2017). </a:t>
            </a:r>
            <a:r>
              <a:rPr lang="en-GB" sz="1400" i="1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0520" y="1518974"/>
            <a:ext cx="2730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Logistieke beloften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0520" y="1980639"/>
            <a:ext cx="5698291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1400" dirty="0"/>
              <a:t>Het </a:t>
            </a:r>
            <a:r>
              <a:rPr lang="en-GB" sz="1400" dirty="0" err="1"/>
              <a:t>maakt</a:t>
            </a:r>
            <a:r>
              <a:rPr lang="en-GB" sz="1400" dirty="0"/>
              <a:t> </a:t>
            </a:r>
            <a:r>
              <a:rPr lang="en-GB" sz="1400" dirty="0" err="1"/>
              <a:t>intermediairs</a:t>
            </a:r>
            <a:r>
              <a:rPr lang="en-GB" sz="1400" dirty="0"/>
              <a:t> </a:t>
            </a:r>
            <a:r>
              <a:rPr lang="en-GB" sz="1400" dirty="0" err="1"/>
              <a:t>overbodig</a:t>
            </a:r>
            <a:endParaRPr lang="en-GB" sz="1400" dirty="0"/>
          </a:p>
          <a:p>
            <a:pPr marL="342900" indent="-3429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1400" dirty="0"/>
              <a:t>Het </a:t>
            </a:r>
            <a:r>
              <a:rPr lang="en-GB" sz="1400" dirty="0" err="1"/>
              <a:t>verkleint</a:t>
            </a:r>
            <a:r>
              <a:rPr lang="en-GB" sz="1400" dirty="0"/>
              <a:t> de </a:t>
            </a:r>
            <a:r>
              <a:rPr lang="en-GB" sz="1400" dirty="0" err="1"/>
              <a:t>kans</a:t>
            </a:r>
            <a:r>
              <a:rPr lang="en-GB" sz="1400" dirty="0"/>
              <a:t> op </a:t>
            </a:r>
            <a:r>
              <a:rPr lang="en-GB" sz="1400" dirty="0" err="1"/>
              <a:t>fraude</a:t>
            </a:r>
            <a:r>
              <a:rPr lang="en-GB" sz="1400" dirty="0"/>
              <a:t> </a:t>
            </a:r>
            <a:r>
              <a:rPr lang="en-GB" sz="1400" dirty="0" err="1"/>
              <a:t>gerelateerd</a:t>
            </a:r>
            <a:r>
              <a:rPr lang="en-GB" sz="1400" dirty="0"/>
              <a:t> aan data </a:t>
            </a:r>
            <a:r>
              <a:rPr lang="en-GB" sz="1400" dirty="0" err="1"/>
              <a:t>integriteit</a:t>
            </a:r>
            <a:r>
              <a:rPr lang="en-GB" sz="1400" dirty="0"/>
              <a:t> </a:t>
            </a:r>
          </a:p>
          <a:p>
            <a:pPr marL="342900" indent="-3429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1400" dirty="0"/>
              <a:t>Het </a:t>
            </a:r>
            <a:r>
              <a:rPr lang="en-GB" sz="1400" dirty="0" err="1"/>
              <a:t>vergroot</a:t>
            </a:r>
            <a:r>
              <a:rPr lang="en-GB" sz="1400" dirty="0"/>
              <a:t> de efficiency </a:t>
            </a:r>
            <a:r>
              <a:rPr lang="en-GB" sz="1400" dirty="0" err="1"/>
              <a:t>en</a:t>
            </a:r>
            <a:r>
              <a:rPr lang="en-GB" sz="1400" dirty="0"/>
              <a:t> </a:t>
            </a:r>
            <a:r>
              <a:rPr lang="en-GB" sz="1400" dirty="0" err="1"/>
              <a:t>snelheid</a:t>
            </a:r>
            <a:r>
              <a:rPr lang="en-GB" sz="1400" dirty="0"/>
              <a:t> van de </a:t>
            </a:r>
            <a:r>
              <a:rPr lang="en-GB" sz="1400" dirty="0" err="1"/>
              <a:t>werkprocessen</a:t>
            </a:r>
            <a:endParaRPr lang="en-GB" sz="1400" dirty="0"/>
          </a:p>
          <a:p>
            <a:pPr marL="342900" indent="-3429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1400" dirty="0"/>
              <a:t>Het </a:t>
            </a:r>
            <a:r>
              <a:rPr lang="en-GB" sz="1400" dirty="0" err="1"/>
              <a:t>reduceert</a:t>
            </a:r>
            <a:r>
              <a:rPr lang="en-GB" sz="1400" dirty="0"/>
              <a:t> het </a:t>
            </a:r>
            <a:r>
              <a:rPr lang="en-GB" sz="1400" dirty="0" err="1"/>
              <a:t>tegenpartijrisico</a:t>
            </a:r>
            <a:endParaRPr lang="en-GB" sz="1400" dirty="0"/>
          </a:p>
          <a:p>
            <a:pPr marL="342900" indent="-3429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1400" dirty="0"/>
              <a:t>Het </a:t>
            </a:r>
            <a:r>
              <a:rPr lang="en-GB" sz="1400" dirty="0" err="1"/>
              <a:t>vergroot</a:t>
            </a:r>
            <a:r>
              <a:rPr lang="en-GB" sz="1400" dirty="0"/>
              <a:t> de </a:t>
            </a:r>
            <a:r>
              <a:rPr lang="en-GB" sz="1400" dirty="0" err="1"/>
              <a:t>omzet</a:t>
            </a:r>
            <a:r>
              <a:rPr lang="en-GB" sz="1400" dirty="0"/>
              <a:t> </a:t>
            </a:r>
            <a:r>
              <a:rPr lang="en-GB" sz="1400" dirty="0" err="1"/>
              <a:t>en</a:t>
            </a:r>
            <a:r>
              <a:rPr lang="en-GB" sz="1400" dirty="0"/>
              <a:t> </a:t>
            </a:r>
            <a:r>
              <a:rPr lang="en-GB" sz="1400" dirty="0" err="1"/>
              <a:t>winstmarge</a:t>
            </a:r>
            <a:endParaRPr lang="en-GB" sz="1400" dirty="0"/>
          </a:p>
          <a:p>
            <a:pPr marL="342900" indent="-3429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endParaRPr lang="en-GB" sz="1400" dirty="0"/>
          </a:p>
          <a:p>
            <a:pPr>
              <a:buClr>
                <a:schemeClr val="bg2"/>
              </a:buClr>
              <a:buSzPct val="80000"/>
            </a:pPr>
            <a:r>
              <a:rPr lang="en-GB" dirty="0" err="1"/>
              <a:t>Negatieve</a:t>
            </a:r>
            <a:r>
              <a:rPr lang="en-GB" dirty="0"/>
              <a:t> </a:t>
            </a:r>
            <a:r>
              <a:rPr lang="en-GB" dirty="0" err="1"/>
              <a:t>effecten</a:t>
            </a:r>
            <a:endParaRPr lang="en-GB" dirty="0"/>
          </a:p>
          <a:p>
            <a:pPr marL="342900" indent="-3429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1400" dirty="0" err="1"/>
              <a:t>Volledig</a:t>
            </a:r>
            <a:r>
              <a:rPr lang="en-GB" sz="1400" dirty="0"/>
              <a:t> </a:t>
            </a:r>
            <a:r>
              <a:rPr lang="en-GB" sz="1400" dirty="0" err="1"/>
              <a:t>vertrouwen</a:t>
            </a:r>
            <a:endParaRPr lang="en-GB" sz="1400" dirty="0"/>
          </a:p>
          <a:p>
            <a:pPr marL="342900" indent="-3429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1400" dirty="0" err="1"/>
              <a:t>Energie</a:t>
            </a:r>
            <a:r>
              <a:rPr lang="en-GB" sz="1400" dirty="0"/>
              <a:t> </a:t>
            </a:r>
            <a:r>
              <a:rPr lang="en-GB" sz="1400" dirty="0" err="1"/>
              <a:t>consumptie</a:t>
            </a:r>
            <a:r>
              <a:rPr lang="en-GB" sz="1400" dirty="0"/>
              <a:t> (</a:t>
            </a:r>
            <a:r>
              <a:rPr lang="en-GB" sz="1400" dirty="0" err="1"/>
              <a:t>cryptografie</a:t>
            </a:r>
            <a:r>
              <a:rPr lang="en-GB" sz="1400" dirty="0"/>
              <a:t> </a:t>
            </a:r>
            <a:r>
              <a:rPr lang="en-GB" sz="1400" dirty="0" err="1"/>
              <a:t>kosten</a:t>
            </a:r>
            <a:r>
              <a:rPr lang="en-GB" sz="1400" dirty="0"/>
              <a:t>, </a:t>
            </a:r>
            <a:r>
              <a:rPr lang="en-GB" sz="1400" dirty="0" err="1"/>
              <a:t>veel</a:t>
            </a:r>
            <a:r>
              <a:rPr lang="en-GB" sz="1400" dirty="0"/>
              <a:t> (server) runtime)</a:t>
            </a:r>
          </a:p>
          <a:p>
            <a:pPr marL="342900" indent="-3429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1400" dirty="0" err="1"/>
              <a:t>Banenverlies</a:t>
            </a:r>
            <a:r>
              <a:rPr lang="en-GB" sz="1400" dirty="0"/>
              <a:t> ( </a:t>
            </a:r>
            <a:r>
              <a:rPr lang="en-GB" sz="1400" dirty="0" err="1"/>
              <a:t>intermediairs</a:t>
            </a:r>
            <a:r>
              <a:rPr lang="en-GB" sz="1400" dirty="0"/>
              <a:t>) </a:t>
            </a:r>
          </a:p>
          <a:p>
            <a:pPr marL="342900" indent="-342900"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7923B9-FAB7-421F-B21B-F5569CB23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836" y="369818"/>
            <a:ext cx="1255885" cy="144487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3A7DD32-2D9C-4364-BA2D-E2DE58AAB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651" y="498507"/>
            <a:ext cx="2108802" cy="10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64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355" y="603640"/>
            <a:ext cx="2982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Blockchain - a hype?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5" y="1251564"/>
            <a:ext cx="5566025" cy="470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3154166" y="986319"/>
            <a:ext cx="3089952" cy="15103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07" y="2912257"/>
            <a:ext cx="3619356" cy="21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56663" y="5139124"/>
            <a:ext cx="27270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err="1"/>
              <a:t>Participation</a:t>
            </a:r>
            <a:r>
              <a:rPr lang="nl-NL" sz="1100" dirty="0"/>
              <a:t> </a:t>
            </a:r>
            <a:r>
              <a:rPr lang="nl-NL" sz="1100" dirty="0" err="1"/>
              <a:t>and</a:t>
            </a:r>
            <a:r>
              <a:rPr lang="nl-NL" sz="1100" dirty="0"/>
              <a:t> </a:t>
            </a:r>
            <a:r>
              <a:rPr lang="nl-NL" sz="1100" dirty="0" err="1"/>
              <a:t>knowledge</a:t>
            </a:r>
            <a:r>
              <a:rPr lang="nl-NL" sz="1100" dirty="0"/>
              <a:t> of actors in </a:t>
            </a:r>
          </a:p>
          <a:p>
            <a:r>
              <a:rPr lang="nl-NL" sz="1100" dirty="0" err="1"/>
              <a:t>agri</a:t>
            </a:r>
            <a:r>
              <a:rPr lang="nl-NL" sz="1100" dirty="0"/>
              <a:t>-food sector (Ge et al., 2017) 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5548745" y="4187536"/>
            <a:ext cx="695373" cy="43641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9AA0A33-CB27-4B84-9605-03B6002C4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734" y="112033"/>
            <a:ext cx="1255885" cy="144487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DB083D0-81BF-4896-94DE-D2E06683D31B}"/>
              </a:ext>
            </a:extLst>
          </p:cNvPr>
          <p:cNvSpPr txBox="1"/>
          <p:nvPr/>
        </p:nvSpPr>
        <p:spPr>
          <a:xfrm>
            <a:off x="480665" y="6375130"/>
            <a:ext cx="8436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Ge, L., Brewster, C., </a:t>
            </a:r>
            <a:r>
              <a:rPr lang="en-US" sz="1000" dirty="0" err="1"/>
              <a:t>Spek,J</a:t>
            </a:r>
            <a:r>
              <a:rPr lang="en-US" sz="1000" dirty="0"/>
              <a:t>., </a:t>
            </a:r>
            <a:r>
              <a:rPr lang="en-US" sz="1000" dirty="0" err="1"/>
              <a:t>Smeenk</a:t>
            </a:r>
            <a:r>
              <a:rPr lang="en-US" sz="1000" dirty="0"/>
              <a:t>, A. and </a:t>
            </a:r>
            <a:r>
              <a:rPr lang="en-US" sz="1000" dirty="0" err="1"/>
              <a:t>Top,J</a:t>
            </a:r>
            <a:r>
              <a:rPr lang="en-US" sz="1000" dirty="0"/>
              <a:t>., (2017</a:t>
            </a:r>
            <a:r>
              <a:rPr lang="en-US" sz="1000" i="1" dirty="0"/>
              <a:t>). Blockchain for Agriculture and </a:t>
            </a:r>
          </a:p>
          <a:p>
            <a:r>
              <a:rPr lang="en-US" sz="1000" i="1" dirty="0"/>
              <a:t>Food; Findings from the pilot study</a:t>
            </a:r>
            <a:r>
              <a:rPr lang="en-US" sz="1000" dirty="0"/>
              <a:t>. Wageningen, Wageningen Economic Research, Report 2017-112, 1-34.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63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Blockchain in het </a:t>
            </a:r>
            <a:r>
              <a:rPr lang="en-GB" sz="2400" dirty="0" err="1"/>
              <a:t>kort</a:t>
            </a:r>
            <a:endParaRPr lang="en-GB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94596-2F16-4874-AF87-F8A191ABE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575" y="1292773"/>
            <a:ext cx="7138987" cy="3506788"/>
          </a:xfrm>
        </p:spPr>
        <p:txBody>
          <a:bodyPr/>
          <a:lstStyle/>
          <a:p>
            <a:r>
              <a:rPr lang="nl-NL" dirty="0"/>
              <a:t>Gedistribueerd netwerk van computers (</a:t>
            </a:r>
            <a:r>
              <a:rPr lang="nl-NL" dirty="0" err="1"/>
              <a:t>nodes</a:t>
            </a:r>
            <a:r>
              <a:rPr lang="nl-NL" dirty="0"/>
              <a:t>)</a:t>
            </a:r>
          </a:p>
          <a:p>
            <a:r>
              <a:rPr lang="nb-NO" dirty="0"/>
              <a:t>Veilig, transparant data delen en opslaan</a:t>
            </a:r>
          </a:p>
          <a:p>
            <a:r>
              <a:rPr lang="nl-NL" dirty="0"/>
              <a:t>Elke node bevat een kopie van deze data (</a:t>
            </a:r>
            <a:r>
              <a:rPr lang="nl-NL" dirty="0" err="1"/>
              <a:t>ledger</a:t>
            </a:r>
            <a:r>
              <a:rPr lang="nl-NL" dirty="0"/>
              <a:t>)</a:t>
            </a:r>
          </a:p>
          <a:p>
            <a:r>
              <a:rPr lang="en-US" dirty="0"/>
              <a:t>Peer-to-peer</a:t>
            </a:r>
          </a:p>
          <a:p>
            <a:r>
              <a:rPr lang="en-US" dirty="0"/>
              <a:t>Data </a:t>
            </a:r>
            <a:r>
              <a:rPr lang="en-US" dirty="0" err="1"/>
              <a:t>niet</a:t>
            </a:r>
            <a:r>
              <a:rPr lang="en-US" dirty="0"/>
              <a:t> te </a:t>
            </a:r>
            <a:r>
              <a:rPr lang="en-US" dirty="0" err="1"/>
              <a:t>veranderen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2F5D6-B87B-47F1-918D-0E2DD8EAC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703" y="2882949"/>
            <a:ext cx="5381297" cy="363087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4CC0CE8-4B13-4F71-AA16-D1CEE8801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495" y="253421"/>
            <a:ext cx="1261320" cy="144838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E555EBE-82C4-431B-9901-9221D8416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75" y="6400800"/>
            <a:ext cx="5260726" cy="39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5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960D17E-C706-4BF2-B072-2C30C6FDF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042" y="1828800"/>
            <a:ext cx="1963035" cy="2944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B656DA-C795-453D-A819-114792AA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87" y="478220"/>
            <a:ext cx="7159625" cy="1244600"/>
          </a:xfrm>
        </p:spPr>
        <p:txBody>
          <a:bodyPr/>
          <a:lstStyle/>
          <a:p>
            <a:r>
              <a:rPr lang="en-US" sz="2400" dirty="0"/>
              <a:t>Consensus </a:t>
            </a:r>
            <a:r>
              <a:rPr lang="en-US" sz="2400" dirty="0" err="1"/>
              <a:t>algoritme</a:t>
            </a:r>
            <a:endParaRPr lang="en-US" sz="24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392525-965C-424C-85FE-A24664FB53A6}"/>
              </a:ext>
            </a:extLst>
          </p:cNvPr>
          <p:cNvSpPr/>
          <p:nvPr/>
        </p:nvSpPr>
        <p:spPr bwMode="auto">
          <a:xfrm>
            <a:off x="409903" y="3429000"/>
            <a:ext cx="4750676" cy="125861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5D95-98C7-40D3-A527-85F4FFEF2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Nodes</a:t>
            </a:r>
            <a:r>
              <a:rPr lang="nl-NL" dirty="0"/>
              <a:t> in het blockchain netwerk: overeenstemming</a:t>
            </a:r>
          </a:p>
          <a:p>
            <a:r>
              <a:rPr lang="en-US" dirty="0" err="1"/>
              <a:t>Voegt</a:t>
            </a:r>
            <a:r>
              <a:rPr lang="en-US" dirty="0"/>
              <a:t> data toe aan de blockchain</a:t>
            </a:r>
          </a:p>
          <a:p>
            <a:endParaRPr lang="en-US" dirty="0"/>
          </a:p>
          <a:p>
            <a:r>
              <a:rPr lang="en-US" b="1" dirty="0"/>
              <a:t>Public blockchain</a:t>
            </a:r>
            <a:endParaRPr lang="en-US" dirty="0"/>
          </a:p>
          <a:p>
            <a:r>
              <a:rPr lang="en-US" dirty="0" err="1"/>
              <a:t>Externe</a:t>
            </a:r>
            <a:r>
              <a:rPr lang="en-US" dirty="0"/>
              <a:t> </a:t>
            </a:r>
            <a:r>
              <a:rPr lang="en-US" dirty="0" err="1"/>
              <a:t>validatie</a:t>
            </a:r>
            <a:r>
              <a:rPr lang="en-US" dirty="0"/>
              <a:t> (</a:t>
            </a:r>
            <a:r>
              <a:rPr lang="en-US" dirty="0" err="1"/>
              <a:t>bijv</a:t>
            </a:r>
            <a:r>
              <a:rPr lang="en-US" dirty="0"/>
              <a:t>. Bitcoin miners)</a:t>
            </a:r>
          </a:p>
          <a:p>
            <a:endParaRPr lang="en-US" dirty="0"/>
          </a:p>
          <a:p>
            <a:r>
              <a:rPr lang="en-US" b="1" dirty="0"/>
              <a:t>Private blockchain</a:t>
            </a:r>
            <a:endParaRPr lang="en-US" dirty="0"/>
          </a:p>
          <a:p>
            <a:r>
              <a:rPr lang="en-US" dirty="0"/>
              <a:t>Interne </a:t>
            </a:r>
            <a:r>
              <a:rPr lang="en-US" dirty="0" err="1"/>
              <a:t>validatie</a:t>
            </a:r>
            <a:r>
              <a:rPr lang="en-US" dirty="0"/>
              <a:t> (nodes </a:t>
            </a:r>
            <a:r>
              <a:rPr lang="en-US" dirty="0" err="1"/>
              <a:t>zelf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nl-NL" dirty="0"/>
          </a:p>
          <a:p>
            <a:r>
              <a:rPr lang="nl-NL" dirty="0"/>
              <a:t>Hoe krijg je consensus op een private blockchain?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D718E57-903B-4DBB-91A8-40401D8DF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096" y="274440"/>
            <a:ext cx="1438781" cy="165215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289A277-F01A-45BB-B7DA-D9283295E692}"/>
              </a:ext>
            </a:extLst>
          </p:cNvPr>
          <p:cNvSpPr txBox="1"/>
          <p:nvPr/>
        </p:nvSpPr>
        <p:spPr>
          <a:xfrm>
            <a:off x="7332813" y="4793594"/>
            <a:ext cx="1906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/>
              <a:t>Leslie </a:t>
            </a:r>
            <a:r>
              <a:rPr lang="nl-NL" sz="800" dirty="0" err="1"/>
              <a:t>Lamport</a:t>
            </a:r>
            <a:endParaRPr lang="nl-NL" sz="800" dirty="0"/>
          </a:p>
          <a:p>
            <a:r>
              <a:rPr lang="nl-NL" sz="800" dirty="0"/>
              <a:t>Computer </a:t>
            </a:r>
            <a:r>
              <a:rPr lang="nl-NL" sz="800" dirty="0" err="1"/>
              <a:t>Scienctist</a:t>
            </a:r>
            <a:r>
              <a:rPr lang="nl-NL" sz="800" dirty="0"/>
              <a:t> &amp; </a:t>
            </a:r>
            <a:r>
              <a:rPr lang="nl-NL" sz="800" dirty="0" err="1"/>
              <a:t>Mathematician</a:t>
            </a:r>
            <a:endParaRPr lang="nl-NL" sz="8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030D085-B055-4145-AF83-D5C0D3033CB7}"/>
              </a:ext>
            </a:extLst>
          </p:cNvPr>
          <p:cNvSpPr txBox="1"/>
          <p:nvPr/>
        </p:nvSpPr>
        <p:spPr>
          <a:xfrm>
            <a:off x="850900" y="6379780"/>
            <a:ext cx="6235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Lamport</a:t>
            </a:r>
            <a:r>
              <a:rPr lang="en-US" sz="1000" dirty="0"/>
              <a:t>, L.  “The part-time parliament,” ACM Transactions on Computer Systems (TOCS), vol. 16,</a:t>
            </a:r>
          </a:p>
          <a:p>
            <a:r>
              <a:rPr lang="en-US" sz="1000" dirty="0"/>
              <a:t>            no. 2, pp. 133–169, 1998.  </a:t>
            </a:r>
          </a:p>
          <a:p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681364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7FC7-8919-454D-B1A7-8B03DC84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err="1"/>
              <a:t>uitwisseling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FE94A04-3AF6-4D28-83A5-C87C32496440}"/>
              </a:ext>
            </a:extLst>
          </p:cNvPr>
          <p:cNvSpPr txBox="1"/>
          <p:nvPr/>
        </p:nvSpPr>
        <p:spPr>
          <a:xfrm>
            <a:off x="5839575" y="3354118"/>
            <a:ext cx="1854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200" dirty="0"/>
              <a:t>Bron: opentripmodel.org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AEAE31-EF94-414E-8E27-032B46144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1" y="1100566"/>
            <a:ext cx="2994025" cy="2966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3392E4C-1329-41BE-8A0D-4BC883AA0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79" y="3630522"/>
            <a:ext cx="2947736" cy="2751827"/>
          </a:xfrm>
          <a:prstGeom prst="rect">
            <a:avLst/>
          </a:prstGeom>
          <a:ln cmpd="dbl">
            <a:solidFill>
              <a:schemeClr val="tx1">
                <a:alpha val="99000"/>
              </a:schemeClr>
            </a:solidFill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4440256-1C12-4F1C-9A85-9A76F44D10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98" y="1261989"/>
            <a:ext cx="5412402" cy="20921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2F1E518-4D24-4DA4-A505-896A4328C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7809" y="78031"/>
            <a:ext cx="1438781" cy="165215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3F89BDB-490E-41F6-9584-8B46EA8EF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16" y="6400800"/>
            <a:ext cx="6230067" cy="53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53858"/>
      </p:ext>
    </p:extLst>
  </p:cSld>
  <p:clrMapOvr>
    <a:masterClrMapping/>
  </p:clrMapOvr>
</p:sld>
</file>

<file path=ppt/theme/theme1.xml><?xml version="1.0" encoding="utf-8"?>
<a:theme xmlns:a="http://schemas.openxmlformats.org/drawingml/2006/main" name="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text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xt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20569</TotalTime>
  <Words>777</Words>
  <Application>Microsoft Office PowerPoint</Application>
  <PresentationFormat>Diavoorstelling (4:3)</PresentationFormat>
  <Paragraphs>152</Paragraphs>
  <Slides>17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Bookman Old Style</vt:lpstr>
      <vt:lpstr>Tahoma</vt:lpstr>
      <vt:lpstr>Times</vt:lpstr>
      <vt:lpstr>text</vt:lpstr>
      <vt:lpstr>    Demasking the black hole of transportation? </vt:lpstr>
      <vt:lpstr>The Black hole of Transportation </vt:lpstr>
      <vt:lpstr>De ontwikkeling van een CO2 Blockchain-georiënteerde (product) APP </vt:lpstr>
      <vt:lpstr>PowerPoint-presentatie</vt:lpstr>
      <vt:lpstr>PowerPoint-presentatie</vt:lpstr>
      <vt:lpstr>PowerPoint-presentatie</vt:lpstr>
      <vt:lpstr>Blockchain in het kort</vt:lpstr>
      <vt:lpstr>Consensus algoritme</vt:lpstr>
      <vt:lpstr>Data uitwisseling </vt:lpstr>
      <vt:lpstr>Beschikbare data elementen </vt:lpstr>
      <vt:lpstr>Vervolg :  Toewijzing CO2 aan product</vt:lpstr>
      <vt:lpstr>Interesse ? </vt:lpstr>
      <vt:lpstr>Conclusies &amp; vervolg (1)</vt:lpstr>
      <vt:lpstr>Conclusies &amp; vervolg (2)</vt:lpstr>
      <vt:lpstr>PowerPoint-presentatie</vt:lpstr>
      <vt:lpstr>Scepsis</vt:lpstr>
      <vt:lpstr>PowerPoint-presentatie</vt:lpstr>
    </vt:vector>
  </TitlesOfParts>
  <Company>biwilderd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Missie en Visie TU Delft</dc:title>
  <dc:creator>Bianca Wighman</dc:creator>
  <cp:lastModifiedBy>Lont, Y.L. (Yvonne)</cp:lastModifiedBy>
  <cp:revision>1733</cp:revision>
  <cp:lastPrinted>2017-09-26T11:01:15Z</cp:lastPrinted>
  <dcterms:created xsi:type="dcterms:W3CDTF">2011-02-22T09:03:58Z</dcterms:created>
  <dcterms:modified xsi:type="dcterms:W3CDTF">2019-02-11T21:53:04Z</dcterms:modified>
</cp:coreProperties>
</file>